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31"/>
  </p:notesMasterIdLst>
  <p:sldIdLst>
    <p:sldId id="256" r:id="rId2"/>
    <p:sldId id="257" r:id="rId3"/>
    <p:sldId id="258" r:id="rId4"/>
    <p:sldId id="260" r:id="rId5"/>
    <p:sldId id="259" r:id="rId6"/>
    <p:sldId id="278" r:id="rId7"/>
    <p:sldId id="276" r:id="rId8"/>
    <p:sldId id="261" r:id="rId9"/>
    <p:sldId id="295" r:id="rId10"/>
    <p:sldId id="301" r:id="rId11"/>
    <p:sldId id="280" r:id="rId12"/>
    <p:sldId id="281" r:id="rId13"/>
    <p:sldId id="294" r:id="rId14"/>
    <p:sldId id="283" r:id="rId15"/>
    <p:sldId id="265" r:id="rId16"/>
    <p:sldId id="284" r:id="rId17"/>
    <p:sldId id="299" r:id="rId18"/>
    <p:sldId id="287" r:id="rId19"/>
    <p:sldId id="289" r:id="rId20"/>
    <p:sldId id="288" r:id="rId21"/>
    <p:sldId id="290" r:id="rId22"/>
    <p:sldId id="291" r:id="rId23"/>
    <p:sldId id="292" r:id="rId24"/>
    <p:sldId id="298" r:id="rId25"/>
    <p:sldId id="285" r:id="rId26"/>
    <p:sldId id="269" r:id="rId27"/>
    <p:sldId id="263" r:id="rId28"/>
    <p:sldId id="300" r:id="rId29"/>
    <p:sldId id="267" r:id="rId30"/>
  </p:sldIdLst>
  <p:sldSz cx="18288000" cy="10287000"/>
  <p:notesSz cx="6858000" cy="9144000"/>
  <p:embeddedFontLst>
    <p:embeddedFont>
      <p:font typeface="Asap" panose="020B0604020202020204" charset="0"/>
      <p:regular r:id="rId32"/>
      <p:bold r:id="rId33"/>
      <p:italic r:id="rId34"/>
      <p:boldItalic r:id="rId35"/>
    </p:embeddedFont>
    <p:embeddedFont>
      <p:font typeface="Asap Medium" panose="020B0604020202020204" charset="0"/>
      <p:regular r:id="rId36"/>
      <p:bold r:id="rId37"/>
      <p:italic r:id="rId38"/>
      <p:boldItalic r:id="rId39"/>
    </p:embeddedFont>
    <p:embeddedFont>
      <p:font typeface="Asap SemiBold" panose="020B0604020202020204" charset="0"/>
      <p:regular r:id="rId40"/>
      <p:bold r:id="rId41"/>
      <p:italic r:id="rId42"/>
      <p:boldItalic r:id="rId43"/>
    </p:embeddedFont>
    <p:embeddedFont>
      <p:font typeface="Poor Richard" panose="02080502050505020702" pitchFamily="18" charset="0"/>
      <p:regular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C892"/>
    <a:srgbClr val="DF2020"/>
    <a:srgbClr val="FACB65"/>
    <a:srgbClr val="F5F5F5"/>
    <a:srgbClr val="CDFFF2"/>
    <a:srgbClr val="ABF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23" autoAdjust="0"/>
    <p:restoredTop sz="75666" autoAdjust="0"/>
  </p:normalViewPr>
  <p:slideViewPr>
    <p:cSldViewPr snapToGrid="0">
      <p:cViewPr varScale="1">
        <p:scale>
          <a:sx n="56" d="100"/>
          <a:sy n="56" d="100"/>
        </p:scale>
        <p:origin x="1014" y="66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0C4E17-295C-4D86-A62F-8939720D3F9E}" type="doc">
      <dgm:prSet loTypeId="urn:microsoft.com/office/officeart/2005/8/layout/hProcess7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73E189-1E4B-4749-82BF-61C8DD3B3738}">
      <dgm:prSet phldrT="[Text]"/>
      <dgm:spPr>
        <a:solidFill>
          <a:srgbClr val="F5F5F5"/>
        </a:solidFill>
        <a:ln w="57150">
          <a:solidFill>
            <a:srgbClr val="01C892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Imputed Missing Values</a:t>
          </a:r>
          <a:endParaRPr lang="en-US" dirty="0">
            <a:solidFill>
              <a:schemeClr val="tx1"/>
            </a:solidFill>
            <a:latin typeface="Poor Richard" panose="02080502050505020702" pitchFamily="18" charset="0"/>
            <a:cs typeface="Poppins" panose="00000500000000000000" pitchFamily="2" charset="0"/>
          </a:endParaRPr>
        </a:p>
      </dgm:t>
    </dgm:pt>
    <dgm:pt modelId="{8D66E77C-5DF3-4889-A61A-2936E00E1001}" type="parTrans" cxnId="{7BF6ED61-D66B-484E-A16F-BFB8A447E35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95838D-D44E-4C95-84C7-A40535D1CF50}" type="sibTrans" cxnId="{7BF6ED61-D66B-484E-A16F-BFB8A447E35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9EEF2EF-9C67-4236-B143-7D7098383ED8}">
      <dgm:prSet phldrT="[Text]"/>
      <dgm:spPr>
        <a:solidFill>
          <a:srgbClr val="F5F5F5"/>
        </a:solidFill>
        <a:ln w="57150">
          <a:solidFill>
            <a:srgbClr val="FACB65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Calculated Popularity Score</a:t>
          </a:r>
        </a:p>
      </dgm:t>
    </dgm:pt>
    <dgm:pt modelId="{CCE5FFE5-FF08-4E66-ADE5-5F9899AC8A2A}" type="parTrans" cxnId="{1D743C64-D595-4FA2-AC14-80F7D4208A1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E93A9E2-9926-4E24-B588-361875BB08E6}" type="sibTrans" cxnId="{1D743C64-D595-4FA2-AC14-80F7D4208A1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C568A68-F04E-4967-A135-F485D501FFAC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A ‘Popularity Score’ was created and normalized using the ‘Likes’, ‘Comments’, and ‘Shares’</a:t>
          </a:r>
          <a:r>
            <a:rPr lang="he-IL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 </a:t>
          </a:r>
          <a:r>
            <a:rPr lang="en-US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metrics. After calculation, these original columns were dropped to simplify the dataset.</a:t>
          </a:r>
        </a:p>
      </dgm:t>
    </dgm:pt>
    <dgm:pt modelId="{63700EFC-CFD0-4282-A2E3-3E6C48C9A38C}" type="parTrans" cxnId="{2FEB1863-69DA-473F-A7BF-E3512931BDC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9834FCD-AACC-4357-A80D-17062AAA75A8}" type="sibTrans" cxnId="{2FEB1863-69DA-473F-A7BF-E3512931BDC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13A8680-207C-46A1-99B3-42864746D432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For the Sentiment’s missing values, the KNN imputer was employed to estimate and fill in the</a:t>
          </a:r>
          <a:r>
            <a:rPr lang="he-IL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 </a:t>
          </a:r>
          <a:r>
            <a:rPr lang="en-US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gaps based on the nearest neighbors’ data.</a:t>
          </a:r>
        </a:p>
      </dgm:t>
    </dgm:pt>
    <dgm:pt modelId="{FF7BBDF6-AE9F-498B-8C3D-90220710AD50}" type="parTrans" cxnId="{099D9323-8F55-4142-8B10-C80AB33487F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EE99411-A838-441F-B2C4-8DDDDDBE06A6}" type="sibTrans" cxnId="{099D9323-8F55-4142-8B10-C80AB33487F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F54AE26-D7D0-43F3-86BD-FCE2635C7827}">
      <dgm:prSet phldrT="[Text]"/>
      <dgm:spPr>
        <a:solidFill>
          <a:srgbClr val="F5F5F5"/>
        </a:solidFill>
        <a:ln w="57150">
          <a:solidFill>
            <a:srgbClr val="01C892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Simplified Columns</a:t>
          </a:r>
          <a:endParaRPr lang="en-US" dirty="0">
            <a:solidFill>
              <a:schemeClr val="tx1"/>
            </a:solidFill>
            <a:latin typeface="Poor Richard" panose="02080502050505020702" pitchFamily="18" charset="0"/>
            <a:cs typeface="Poppins" panose="00000500000000000000" pitchFamily="2" charset="0"/>
          </a:endParaRPr>
        </a:p>
      </dgm:t>
    </dgm:pt>
    <dgm:pt modelId="{2A0EE695-ED42-4DBA-953B-AFF130F85B91}" type="parTrans" cxnId="{B72C4B5F-BA94-411C-AA32-3D307614448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8687933-96B3-431C-974A-CDCFD39653BC}" type="sibTrans" cxnId="{B72C4B5F-BA94-411C-AA32-3D307614448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A635413-83FD-41B9-839A-6A6052A10DBB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The ‘Campaign ID’ and ‘Influencer ID’ columns were replaced with indicator columns to streamline</a:t>
          </a:r>
          <a:r>
            <a:rPr lang="he-IL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 </a:t>
          </a:r>
          <a:r>
            <a:rPr lang="en-US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the data and reduce complexity.</a:t>
          </a:r>
        </a:p>
      </dgm:t>
    </dgm:pt>
    <dgm:pt modelId="{793BE41D-F44B-43D6-B081-3CDF3B96DD18}" type="parTrans" cxnId="{C8493C1A-666A-4AF5-9ACA-9CBF580B0D1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CF1AF53-CDEB-47E0-A15F-5C72885382EA}" type="sibTrans" cxnId="{C8493C1A-666A-4AF5-9ACA-9CBF580B0D1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C56B909-6F4D-44BB-98B3-684E008196C9}">
      <dgm:prSet phldrT="[Text]"/>
      <dgm:spPr>
        <a:solidFill>
          <a:srgbClr val="F5F5F5"/>
        </a:solidFill>
        <a:ln w="57150">
          <a:solidFill>
            <a:srgbClr val="FACB65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Dropped Unnecessary Columns</a:t>
          </a:r>
        </a:p>
      </dgm:t>
    </dgm:pt>
    <dgm:pt modelId="{D28B2A78-374B-4883-BFB4-16D7F1F06797}" type="parTrans" cxnId="{78F86BDD-1713-4411-A2EC-6C34BA32D40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0DA4F04-11D2-4AD2-8975-8D37D98C0D59}" type="sibTrans" cxnId="{78F86BDD-1713-4411-A2EC-6C34BA32D40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1B3624C-DC66-444C-8125-038A93E4D5DE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Columns deemed unnecessary for the analysis, such as ‘Post ID’, and ‘Audience Interests’, were</a:t>
          </a:r>
          <a:r>
            <a:rPr lang="he-IL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 </a:t>
          </a:r>
          <a:r>
            <a:rPr lang="en-US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removed to focus on the most relevant data.</a:t>
          </a:r>
        </a:p>
      </dgm:t>
    </dgm:pt>
    <dgm:pt modelId="{4CA0347D-0BF2-4AAC-A12F-1F0A593308AE}" type="parTrans" cxnId="{EC54A291-D8D9-42C3-B017-3D0A3AF2992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94C14B2-3154-4590-84EB-8193112FC0A6}" type="sibTrans" cxnId="{EC54A291-D8D9-42C3-B017-3D0A3AF2992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F41E1AF-F1D8-4D55-9B2B-933F5D98455B}" type="pres">
      <dgm:prSet presAssocID="{6A0C4E17-295C-4D86-A62F-8939720D3F9E}" presName="Name0" presStyleCnt="0">
        <dgm:presLayoutVars>
          <dgm:dir/>
          <dgm:animLvl val="lvl"/>
          <dgm:resizeHandles val="exact"/>
        </dgm:presLayoutVars>
      </dgm:prSet>
      <dgm:spPr/>
    </dgm:pt>
    <dgm:pt modelId="{995EF02F-2C8D-4414-8106-160EA0AB1EDA}" type="pres">
      <dgm:prSet presAssocID="{0973E189-1E4B-4749-82BF-61C8DD3B3738}" presName="compositeNode" presStyleCnt="0">
        <dgm:presLayoutVars>
          <dgm:bulletEnabled val="1"/>
        </dgm:presLayoutVars>
      </dgm:prSet>
      <dgm:spPr/>
    </dgm:pt>
    <dgm:pt modelId="{DCCA7F3A-8187-49A0-90C4-5F1ED86C2FE1}" type="pres">
      <dgm:prSet presAssocID="{0973E189-1E4B-4749-82BF-61C8DD3B3738}" presName="bgRect" presStyleLbl="node1" presStyleIdx="0" presStyleCnt="4"/>
      <dgm:spPr/>
    </dgm:pt>
    <dgm:pt modelId="{61F81C70-AEB7-4C98-B045-5FB04CCBA85F}" type="pres">
      <dgm:prSet presAssocID="{0973E189-1E4B-4749-82BF-61C8DD3B3738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38F737CD-6502-4A6F-A6BF-0C216F780C30}" type="pres">
      <dgm:prSet presAssocID="{0973E189-1E4B-4749-82BF-61C8DD3B3738}" presName="childNode" presStyleLbl="node1" presStyleIdx="0" presStyleCnt="4">
        <dgm:presLayoutVars>
          <dgm:bulletEnabled val="1"/>
        </dgm:presLayoutVars>
      </dgm:prSet>
      <dgm:spPr/>
    </dgm:pt>
    <dgm:pt modelId="{2C88C971-BBAB-45CF-A8BC-ECA9541972F8}" type="pres">
      <dgm:prSet presAssocID="{5695838D-D44E-4C95-84C7-A40535D1CF50}" presName="hSp" presStyleCnt="0"/>
      <dgm:spPr/>
    </dgm:pt>
    <dgm:pt modelId="{BA55240F-97D9-427E-930D-48F9B0F2E637}" type="pres">
      <dgm:prSet presAssocID="{5695838D-D44E-4C95-84C7-A40535D1CF50}" presName="vProcSp" presStyleCnt="0"/>
      <dgm:spPr/>
    </dgm:pt>
    <dgm:pt modelId="{3B6DCF6C-A0ED-48E0-B7C2-235E43836CDC}" type="pres">
      <dgm:prSet presAssocID="{5695838D-D44E-4C95-84C7-A40535D1CF50}" presName="vSp1" presStyleCnt="0"/>
      <dgm:spPr/>
    </dgm:pt>
    <dgm:pt modelId="{C35C965C-276B-42C6-8F16-95B3380E7AAF}" type="pres">
      <dgm:prSet presAssocID="{5695838D-D44E-4C95-84C7-A40535D1CF50}" presName="simulatedConn" presStyleLbl="solidFgAcc1" presStyleIdx="0" presStyleCnt="3"/>
      <dgm:spPr>
        <a:solidFill>
          <a:srgbClr val="FACB65"/>
        </a:solidFill>
        <a:ln w="57150">
          <a:solidFill>
            <a:srgbClr val="01C892"/>
          </a:solidFill>
        </a:ln>
      </dgm:spPr>
    </dgm:pt>
    <dgm:pt modelId="{F6B38477-AC76-41DA-A1FC-07A845CCA025}" type="pres">
      <dgm:prSet presAssocID="{5695838D-D44E-4C95-84C7-A40535D1CF50}" presName="vSp2" presStyleCnt="0"/>
      <dgm:spPr/>
    </dgm:pt>
    <dgm:pt modelId="{59BFD0B6-8190-4AE9-BC93-8C8233F2CF77}" type="pres">
      <dgm:prSet presAssocID="{5695838D-D44E-4C95-84C7-A40535D1CF50}" presName="sibTrans" presStyleCnt="0"/>
      <dgm:spPr/>
    </dgm:pt>
    <dgm:pt modelId="{E6031331-ADB2-447C-9899-0C7CA811C70E}" type="pres">
      <dgm:prSet presAssocID="{A9EEF2EF-9C67-4236-B143-7D7098383ED8}" presName="compositeNode" presStyleCnt="0">
        <dgm:presLayoutVars>
          <dgm:bulletEnabled val="1"/>
        </dgm:presLayoutVars>
      </dgm:prSet>
      <dgm:spPr/>
    </dgm:pt>
    <dgm:pt modelId="{87398C6A-6DF2-47F6-AC25-DE9037D03CC0}" type="pres">
      <dgm:prSet presAssocID="{A9EEF2EF-9C67-4236-B143-7D7098383ED8}" presName="bgRect" presStyleLbl="node1" presStyleIdx="1" presStyleCnt="4"/>
      <dgm:spPr/>
    </dgm:pt>
    <dgm:pt modelId="{E654E786-EFCE-4439-9F93-E90F9FA12187}" type="pres">
      <dgm:prSet presAssocID="{A9EEF2EF-9C67-4236-B143-7D7098383ED8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E3C59050-6646-4931-B512-596133B9A543}" type="pres">
      <dgm:prSet presAssocID="{A9EEF2EF-9C67-4236-B143-7D7098383ED8}" presName="childNode" presStyleLbl="node1" presStyleIdx="1" presStyleCnt="4">
        <dgm:presLayoutVars>
          <dgm:bulletEnabled val="1"/>
        </dgm:presLayoutVars>
      </dgm:prSet>
      <dgm:spPr/>
    </dgm:pt>
    <dgm:pt modelId="{3A5B9748-CDDF-4DFD-AE14-C02766FF64C9}" type="pres">
      <dgm:prSet presAssocID="{8E93A9E2-9926-4E24-B588-361875BB08E6}" presName="hSp" presStyleCnt="0"/>
      <dgm:spPr/>
    </dgm:pt>
    <dgm:pt modelId="{86C71CFA-C9D8-4F9B-AF47-043A35010F6D}" type="pres">
      <dgm:prSet presAssocID="{8E93A9E2-9926-4E24-B588-361875BB08E6}" presName="vProcSp" presStyleCnt="0"/>
      <dgm:spPr/>
    </dgm:pt>
    <dgm:pt modelId="{BDB93503-0D59-4BB7-82CC-AA9E8D8A84DF}" type="pres">
      <dgm:prSet presAssocID="{8E93A9E2-9926-4E24-B588-361875BB08E6}" presName="vSp1" presStyleCnt="0"/>
      <dgm:spPr/>
    </dgm:pt>
    <dgm:pt modelId="{C89636D9-1973-4CCB-82DB-4D186AF5C449}" type="pres">
      <dgm:prSet presAssocID="{8E93A9E2-9926-4E24-B588-361875BB08E6}" presName="simulatedConn" presStyleLbl="solidFgAcc1" presStyleIdx="1" presStyleCnt="3"/>
      <dgm:spPr>
        <a:solidFill>
          <a:srgbClr val="FACB65"/>
        </a:solidFill>
        <a:ln w="57150">
          <a:solidFill>
            <a:srgbClr val="01C892"/>
          </a:solidFill>
        </a:ln>
      </dgm:spPr>
    </dgm:pt>
    <dgm:pt modelId="{79737F22-38DA-4558-B329-CBD8BC802B60}" type="pres">
      <dgm:prSet presAssocID="{8E93A9E2-9926-4E24-B588-361875BB08E6}" presName="vSp2" presStyleCnt="0"/>
      <dgm:spPr/>
    </dgm:pt>
    <dgm:pt modelId="{1937B298-71CA-4E38-A42E-D6065FCCB5CA}" type="pres">
      <dgm:prSet presAssocID="{8E93A9E2-9926-4E24-B588-361875BB08E6}" presName="sibTrans" presStyleCnt="0"/>
      <dgm:spPr/>
    </dgm:pt>
    <dgm:pt modelId="{D4BA991B-C23D-42E3-ACD1-80A1A516F6AD}" type="pres">
      <dgm:prSet presAssocID="{DF54AE26-D7D0-43F3-86BD-FCE2635C7827}" presName="compositeNode" presStyleCnt="0">
        <dgm:presLayoutVars>
          <dgm:bulletEnabled val="1"/>
        </dgm:presLayoutVars>
      </dgm:prSet>
      <dgm:spPr/>
    </dgm:pt>
    <dgm:pt modelId="{89CEFA5F-45D3-4DCD-B6B8-83D2C5A1BC3B}" type="pres">
      <dgm:prSet presAssocID="{DF54AE26-D7D0-43F3-86BD-FCE2635C7827}" presName="bgRect" presStyleLbl="node1" presStyleIdx="2" presStyleCnt="4"/>
      <dgm:spPr/>
    </dgm:pt>
    <dgm:pt modelId="{5CDEFD2E-C641-49E7-A722-549FEDEA9B0A}" type="pres">
      <dgm:prSet presAssocID="{DF54AE26-D7D0-43F3-86BD-FCE2635C7827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F4E11F9C-175B-4798-ABA6-16CF65E1BB18}" type="pres">
      <dgm:prSet presAssocID="{DF54AE26-D7D0-43F3-86BD-FCE2635C7827}" presName="childNode" presStyleLbl="node1" presStyleIdx="2" presStyleCnt="4">
        <dgm:presLayoutVars>
          <dgm:bulletEnabled val="1"/>
        </dgm:presLayoutVars>
      </dgm:prSet>
      <dgm:spPr/>
    </dgm:pt>
    <dgm:pt modelId="{4FB0ED7C-E53D-4A75-A8C1-284D72237957}" type="pres">
      <dgm:prSet presAssocID="{A8687933-96B3-431C-974A-CDCFD39653BC}" presName="hSp" presStyleCnt="0"/>
      <dgm:spPr/>
    </dgm:pt>
    <dgm:pt modelId="{9F4547B3-0747-4C17-BACC-BA56D0FA9C1A}" type="pres">
      <dgm:prSet presAssocID="{A8687933-96B3-431C-974A-CDCFD39653BC}" presName="vProcSp" presStyleCnt="0"/>
      <dgm:spPr/>
    </dgm:pt>
    <dgm:pt modelId="{C3293108-5533-4072-9079-E0FB6DA127E5}" type="pres">
      <dgm:prSet presAssocID="{A8687933-96B3-431C-974A-CDCFD39653BC}" presName="vSp1" presStyleCnt="0"/>
      <dgm:spPr/>
    </dgm:pt>
    <dgm:pt modelId="{369519DC-1AB1-4C80-B0C9-A26868C5CBAE}" type="pres">
      <dgm:prSet presAssocID="{A8687933-96B3-431C-974A-CDCFD39653BC}" presName="simulatedConn" presStyleLbl="solidFgAcc1" presStyleIdx="2" presStyleCnt="3"/>
      <dgm:spPr>
        <a:solidFill>
          <a:srgbClr val="FACB65"/>
        </a:solidFill>
        <a:ln w="57150">
          <a:solidFill>
            <a:srgbClr val="01C892"/>
          </a:solidFill>
        </a:ln>
      </dgm:spPr>
    </dgm:pt>
    <dgm:pt modelId="{C9DFA53F-1CB0-4674-90C4-5B84FBB24657}" type="pres">
      <dgm:prSet presAssocID="{A8687933-96B3-431C-974A-CDCFD39653BC}" presName="vSp2" presStyleCnt="0"/>
      <dgm:spPr/>
    </dgm:pt>
    <dgm:pt modelId="{78732EE2-807A-47EE-8024-0FE8C0E246B6}" type="pres">
      <dgm:prSet presAssocID="{A8687933-96B3-431C-974A-CDCFD39653BC}" presName="sibTrans" presStyleCnt="0"/>
      <dgm:spPr/>
    </dgm:pt>
    <dgm:pt modelId="{FE7C8ECA-3488-4E89-BC91-B7958D3E80AB}" type="pres">
      <dgm:prSet presAssocID="{6C56B909-6F4D-44BB-98B3-684E008196C9}" presName="compositeNode" presStyleCnt="0">
        <dgm:presLayoutVars>
          <dgm:bulletEnabled val="1"/>
        </dgm:presLayoutVars>
      </dgm:prSet>
      <dgm:spPr/>
    </dgm:pt>
    <dgm:pt modelId="{44CF25D0-30B0-4EFA-963E-A96367982DDD}" type="pres">
      <dgm:prSet presAssocID="{6C56B909-6F4D-44BB-98B3-684E008196C9}" presName="bgRect" presStyleLbl="node1" presStyleIdx="3" presStyleCnt="4"/>
      <dgm:spPr/>
    </dgm:pt>
    <dgm:pt modelId="{35461789-E92C-42A4-AB2E-0346169A06FC}" type="pres">
      <dgm:prSet presAssocID="{6C56B909-6F4D-44BB-98B3-684E008196C9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BAAF3E35-0AC2-435D-9A23-0D0BC7512E9E}" type="pres">
      <dgm:prSet presAssocID="{6C56B909-6F4D-44BB-98B3-684E008196C9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0AB7840F-4444-4CB9-8038-1B22D329950C}" type="presOf" srcId="{DF54AE26-D7D0-43F3-86BD-FCE2635C7827}" destId="{89CEFA5F-45D3-4DCD-B6B8-83D2C5A1BC3B}" srcOrd="0" destOrd="0" presId="urn:microsoft.com/office/officeart/2005/8/layout/hProcess7"/>
    <dgm:cxn modelId="{C8493C1A-666A-4AF5-9ACA-9CBF580B0D15}" srcId="{DF54AE26-D7D0-43F3-86BD-FCE2635C7827}" destId="{7A635413-83FD-41B9-839A-6A6052A10DBB}" srcOrd="0" destOrd="0" parTransId="{793BE41D-F44B-43D6-B081-3CDF3B96DD18}" sibTransId="{2CF1AF53-CDEB-47E0-A15F-5C72885382EA}"/>
    <dgm:cxn modelId="{F3D50E1C-C8C6-4E77-A389-3E08424E8111}" type="presOf" srcId="{7A635413-83FD-41B9-839A-6A6052A10DBB}" destId="{F4E11F9C-175B-4798-ABA6-16CF65E1BB18}" srcOrd="0" destOrd="0" presId="urn:microsoft.com/office/officeart/2005/8/layout/hProcess7"/>
    <dgm:cxn modelId="{099D9323-8F55-4142-8B10-C80AB33487F1}" srcId="{0973E189-1E4B-4749-82BF-61C8DD3B3738}" destId="{F13A8680-207C-46A1-99B3-42864746D432}" srcOrd="0" destOrd="0" parTransId="{FF7BBDF6-AE9F-498B-8C3D-90220710AD50}" sibTransId="{5EE99411-A838-441F-B2C4-8DDDDDBE06A6}"/>
    <dgm:cxn modelId="{3D5EC033-D6F3-4531-8BFC-46884E248ECC}" type="presOf" srcId="{F13A8680-207C-46A1-99B3-42864746D432}" destId="{38F737CD-6502-4A6F-A6BF-0C216F780C30}" srcOrd="0" destOrd="0" presId="urn:microsoft.com/office/officeart/2005/8/layout/hProcess7"/>
    <dgm:cxn modelId="{395CAB40-D625-49EC-BE2B-199947F25F09}" type="presOf" srcId="{6C56B909-6F4D-44BB-98B3-684E008196C9}" destId="{35461789-E92C-42A4-AB2E-0346169A06FC}" srcOrd="1" destOrd="0" presId="urn:microsoft.com/office/officeart/2005/8/layout/hProcess7"/>
    <dgm:cxn modelId="{B72C4B5F-BA94-411C-AA32-3D3076144484}" srcId="{6A0C4E17-295C-4D86-A62F-8939720D3F9E}" destId="{DF54AE26-D7D0-43F3-86BD-FCE2635C7827}" srcOrd="2" destOrd="0" parTransId="{2A0EE695-ED42-4DBA-953B-AFF130F85B91}" sibTransId="{A8687933-96B3-431C-974A-CDCFD39653BC}"/>
    <dgm:cxn modelId="{8A14A760-BB4A-4485-B142-94BED40FCB1D}" type="presOf" srcId="{6A0C4E17-295C-4D86-A62F-8939720D3F9E}" destId="{EF41E1AF-F1D8-4D55-9B2B-933F5D98455B}" srcOrd="0" destOrd="0" presId="urn:microsoft.com/office/officeart/2005/8/layout/hProcess7"/>
    <dgm:cxn modelId="{7BF6ED61-D66B-484E-A16F-BFB8A447E35D}" srcId="{6A0C4E17-295C-4D86-A62F-8939720D3F9E}" destId="{0973E189-1E4B-4749-82BF-61C8DD3B3738}" srcOrd="0" destOrd="0" parTransId="{8D66E77C-5DF3-4889-A61A-2936E00E1001}" sibTransId="{5695838D-D44E-4C95-84C7-A40535D1CF50}"/>
    <dgm:cxn modelId="{2FEB1863-69DA-473F-A7BF-E3512931BDCC}" srcId="{A9EEF2EF-9C67-4236-B143-7D7098383ED8}" destId="{AC568A68-F04E-4967-A135-F485D501FFAC}" srcOrd="0" destOrd="0" parTransId="{63700EFC-CFD0-4282-A2E3-3E6C48C9A38C}" sibTransId="{99834FCD-AACC-4357-A80D-17062AAA75A8}"/>
    <dgm:cxn modelId="{1D743C64-D595-4FA2-AC14-80F7D4208A10}" srcId="{6A0C4E17-295C-4D86-A62F-8939720D3F9E}" destId="{A9EEF2EF-9C67-4236-B143-7D7098383ED8}" srcOrd="1" destOrd="0" parTransId="{CCE5FFE5-FF08-4E66-ADE5-5F9899AC8A2A}" sibTransId="{8E93A9E2-9926-4E24-B588-361875BB08E6}"/>
    <dgm:cxn modelId="{B3D81474-7EF8-46E0-8043-616E71BC6A17}" type="presOf" srcId="{71B3624C-DC66-444C-8125-038A93E4D5DE}" destId="{BAAF3E35-0AC2-435D-9A23-0D0BC7512E9E}" srcOrd="0" destOrd="0" presId="urn:microsoft.com/office/officeart/2005/8/layout/hProcess7"/>
    <dgm:cxn modelId="{27A61A7F-9255-47B7-A8DB-72650F3A02AC}" type="presOf" srcId="{AC568A68-F04E-4967-A135-F485D501FFAC}" destId="{E3C59050-6646-4931-B512-596133B9A543}" srcOrd="0" destOrd="0" presId="urn:microsoft.com/office/officeart/2005/8/layout/hProcess7"/>
    <dgm:cxn modelId="{24527F90-8DE3-4A7A-824D-F5A4EE34F049}" type="presOf" srcId="{0973E189-1E4B-4749-82BF-61C8DD3B3738}" destId="{DCCA7F3A-8187-49A0-90C4-5F1ED86C2FE1}" srcOrd="0" destOrd="0" presId="urn:microsoft.com/office/officeart/2005/8/layout/hProcess7"/>
    <dgm:cxn modelId="{EC54A291-D8D9-42C3-B017-3D0A3AF29923}" srcId="{6C56B909-6F4D-44BB-98B3-684E008196C9}" destId="{71B3624C-DC66-444C-8125-038A93E4D5DE}" srcOrd="0" destOrd="0" parTransId="{4CA0347D-0BF2-4AAC-A12F-1F0A593308AE}" sibTransId="{F94C14B2-3154-4590-84EB-8193112FC0A6}"/>
    <dgm:cxn modelId="{DDF1779B-3044-4E08-903E-2E3227EBA749}" type="presOf" srcId="{DF54AE26-D7D0-43F3-86BD-FCE2635C7827}" destId="{5CDEFD2E-C641-49E7-A722-549FEDEA9B0A}" srcOrd="1" destOrd="0" presId="urn:microsoft.com/office/officeart/2005/8/layout/hProcess7"/>
    <dgm:cxn modelId="{FEE5DABF-7B7F-4575-AFC6-52A092F7CF4E}" type="presOf" srcId="{A9EEF2EF-9C67-4236-B143-7D7098383ED8}" destId="{87398C6A-6DF2-47F6-AC25-DE9037D03CC0}" srcOrd="0" destOrd="0" presId="urn:microsoft.com/office/officeart/2005/8/layout/hProcess7"/>
    <dgm:cxn modelId="{189BE6C6-A8C8-4648-9512-B8DFCB873FDC}" type="presOf" srcId="{0973E189-1E4B-4749-82BF-61C8DD3B3738}" destId="{61F81C70-AEB7-4C98-B045-5FB04CCBA85F}" srcOrd="1" destOrd="0" presId="urn:microsoft.com/office/officeart/2005/8/layout/hProcess7"/>
    <dgm:cxn modelId="{C25865D6-084B-415C-A6B9-1797B21F03A7}" type="presOf" srcId="{A9EEF2EF-9C67-4236-B143-7D7098383ED8}" destId="{E654E786-EFCE-4439-9F93-E90F9FA12187}" srcOrd="1" destOrd="0" presId="urn:microsoft.com/office/officeart/2005/8/layout/hProcess7"/>
    <dgm:cxn modelId="{78F86BDD-1713-4411-A2EC-6C34BA32D409}" srcId="{6A0C4E17-295C-4D86-A62F-8939720D3F9E}" destId="{6C56B909-6F4D-44BB-98B3-684E008196C9}" srcOrd="3" destOrd="0" parTransId="{D28B2A78-374B-4883-BFB4-16D7F1F06797}" sibTransId="{B0DA4F04-11D2-4AD2-8975-8D37D98C0D59}"/>
    <dgm:cxn modelId="{F00EC6E5-F8E8-4D6C-9E83-1F3036EE9255}" type="presOf" srcId="{6C56B909-6F4D-44BB-98B3-684E008196C9}" destId="{44CF25D0-30B0-4EFA-963E-A96367982DDD}" srcOrd="0" destOrd="0" presId="urn:microsoft.com/office/officeart/2005/8/layout/hProcess7"/>
    <dgm:cxn modelId="{13CCC26B-9E16-4B78-ABBC-F2BC782CE76A}" type="presParOf" srcId="{EF41E1AF-F1D8-4D55-9B2B-933F5D98455B}" destId="{995EF02F-2C8D-4414-8106-160EA0AB1EDA}" srcOrd="0" destOrd="0" presId="urn:microsoft.com/office/officeart/2005/8/layout/hProcess7"/>
    <dgm:cxn modelId="{24ED80CF-983A-43CE-A6FD-531290FBAAB7}" type="presParOf" srcId="{995EF02F-2C8D-4414-8106-160EA0AB1EDA}" destId="{DCCA7F3A-8187-49A0-90C4-5F1ED86C2FE1}" srcOrd="0" destOrd="0" presId="urn:microsoft.com/office/officeart/2005/8/layout/hProcess7"/>
    <dgm:cxn modelId="{4DBA3532-47AE-4C52-B938-5D7107A1AFC9}" type="presParOf" srcId="{995EF02F-2C8D-4414-8106-160EA0AB1EDA}" destId="{61F81C70-AEB7-4C98-B045-5FB04CCBA85F}" srcOrd="1" destOrd="0" presId="urn:microsoft.com/office/officeart/2005/8/layout/hProcess7"/>
    <dgm:cxn modelId="{A90A2B89-A607-4073-99E8-01FF4335FDED}" type="presParOf" srcId="{995EF02F-2C8D-4414-8106-160EA0AB1EDA}" destId="{38F737CD-6502-4A6F-A6BF-0C216F780C30}" srcOrd="2" destOrd="0" presId="urn:microsoft.com/office/officeart/2005/8/layout/hProcess7"/>
    <dgm:cxn modelId="{EF2C7095-263A-48B7-B8DD-A44258ECB8F6}" type="presParOf" srcId="{EF41E1AF-F1D8-4D55-9B2B-933F5D98455B}" destId="{2C88C971-BBAB-45CF-A8BC-ECA9541972F8}" srcOrd="1" destOrd="0" presId="urn:microsoft.com/office/officeart/2005/8/layout/hProcess7"/>
    <dgm:cxn modelId="{A80D0A60-A53D-4E5E-8CFF-9768D18C9C49}" type="presParOf" srcId="{EF41E1AF-F1D8-4D55-9B2B-933F5D98455B}" destId="{BA55240F-97D9-427E-930D-48F9B0F2E637}" srcOrd="2" destOrd="0" presId="urn:microsoft.com/office/officeart/2005/8/layout/hProcess7"/>
    <dgm:cxn modelId="{6C0E9148-B0CD-4267-9628-9FB551FB5708}" type="presParOf" srcId="{BA55240F-97D9-427E-930D-48F9B0F2E637}" destId="{3B6DCF6C-A0ED-48E0-B7C2-235E43836CDC}" srcOrd="0" destOrd="0" presId="urn:microsoft.com/office/officeart/2005/8/layout/hProcess7"/>
    <dgm:cxn modelId="{F0516C47-9839-4607-B29C-E0B91D8F386E}" type="presParOf" srcId="{BA55240F-97D9-427E-930D-48F9B0F2E637}" destId="{C35C965C-276B-42C6-8F16-95B3380E7AAF}" srcOrd="1" destOrd="0" presId="urn:microsoft.com/office/officeart/2005/8/layout/hProcess7"/>
    <dgm:cxn modelId="{4BC34BFE-ADD8-47F1-BD36-5514EF783FD1}" type="presParOf" srcId="{BA55240F-97D9-427E-930D-48F9B0F2E637}" destId="{F6B38477-AC76-41DA-A1FC-07A845CCA025}" srcOrd="2" destOrd="0" presId="urn:microsoft.com/office/officeart/2005/8/layout/hProcess7"/>
    <dgm:cxn modelId="{E06DFADA-BAF5-4DFF-BE7C-017F1488BEC0}" type="presParOf" srcId="{EF41E1AF-F1D8-4D55-9B2B-933F5D98455B}" destId="{59BFD0B6-8190-4AE9-BC93-8C8233F2CF77}" srcOrd="3" destOrd="0" presId="urn:microsoft.com/office/officeart/2005/8/layout/hProcess7"/>
    <dgm:cxn modelId="{54BEA5A4-0770-4B1E-A5CD-1C260BCDD1E2}" type="presParOf" srcId="{EF41E1AF-F1D8-4D55-9B2B-933F5D98455B}" destId="{E6031331-ADB2-447C-9899-0C7CA811C70E}" srcOrd="4" destOrd="0" presId="urn:microsoft.com/office/officeart/2005/8/layout/hProcess7"/>
    <dgm:cxn modelId="{2269F4FA-DAED-44DE-BC2D-6414D5D5D789}" type="presParOf" srcId="{E6031331-ADB2-447C-9899-0C7CA811C70E}" destId="{87398C6A-6DF2-47F6-AC25-DE9037D03CC0}" srcOrd="0" destOrd="0" presId="urn:microsoft.com/office/officeart/2005/8/layout/hProcess7"/>
    <dgm:cxn modelId="{96FFE66C-6EDD-4313-96D0-267AE12E2AC8}" type="presParOf" srcId="{E6031331-ADB2-447C-9899-0C7CA811C70E}" destId="{E654E786-EFCE-4439-9F93-E90F9FA12187}" srcOrd="1" destOrd="0" presId="urn:microsoft.com/office/officeart/2005/8/layout/hProcess7"/>
    <dgm:cxn modelId="{26878F77-15EF-4979-95E3-6E284A582290}" type="presParOf" srcId="{E6031331-ADB2-447C-9899-0C7CA811C70E}" destId="{E3C59050-6646-4931-B512-596133B9A543}" srcOrd="2" destOrd="0" presId="urn:microsoft.com/office/officeart/2005/8/layout/hProcess7"/>
    <dgm:cxn modelId="{37A4D4C4-1C3D-42DA-899E-EE764BD4E7D9}" type="presParOf" srcId="{EF41E1AF-F1D8-4D55-9B2B-933F5D98455B}" destId="{3A5B9748-CDDF-4DFD-AE14-C02766FF64C9}" srcOrd="5" destOrd="0" presId="urn:microsoft.com/office/officeart/2005/8/layout/hProcess7"/>
    <dgm:cxn modelId="{21F24449-F63F-4FA9-B16C-EC411473FA54}" type="presParOf" srcId="{EF41E1AF-F1D8-4D55-9B2B-933F5D98455B}" destId="{86C71CFA-C9D8-4F9B-AF47-043A35010F6D}" srcOrd="6" destOrd="0" presId="urn:microsoft.com/office/officeart/2005/8/layout/hProcess7"/>
    <dgm:cxn modelId="{3E24C3BF-F230-450A-B87A-49431EE69BA5}" type="presParOf" srcId="{86C71CFA-C9D8-4F9B-AF47-043A35010F6D}" destId="{BDB93503-0D59-4BB7-82CC-AA9E8D8A84DF}" srcOrd="0" destOrd="0" presId="urn:microsoft.com/office/officeart/2005/8/layout/hProcess7"/>
    <dgm:cxn modelId="{1FE3587A-2392-474C-A2C7-E4958FC5C6CE}" type="presParOf" srcId="{86C71CFA-C9D8-4F9B-AF47-043A35010F6D}" destId="{C89636D9-1973-4CCB-82DB-4D186AF5C449}" srcOrd="1" destOrd="0" presId="urn:microsoft.com/office/officeart/2005/8/layout/hProcess7"/>
    <dgm:cxn modelId="{9FA11DFF-2DEC-4E3C-97DA-52F136CE11F6}" type="presParOf" srcId="{86C71CFA-C9D8-4F9B-AF47-043A35010F6D}" destId="{79737F22-38DA-4558-B329-CBD8BC802B60}" srcOrd="2" destOrd="0" presId="urn:microsoft.com/office/officeart/2005/8/layout/hProcess7"/>
    <dgm:cxn modelId="{2C47D475-F663-476D-85A7-62BFB6F611B3}" type="presParOf" srcId="{EF41E1AF-F1D8-4D55-9B2B-933F5D98455B}" destId="{1937B298-71CA-4E38-A42E-D6065FCCB5CA}" srcOrd="7" destOrd="0" presId="urn:microsoft.com/office/officeart/2005/8/layout/hProcess7"/>
    <dgm:cxn modelId="{852513EB-AE41-4396-B9FC-8B3A86252623}" type="presParOf" srcId="{EF41E1AF-F1D8-4D55-9B2B-933F5D98455B}" destId="{D4BA991B-C23D-42E3-ACD1-80A1A516F6AD}" srcOrd="8" destOrd="0" presId="urn:microsoft.com/office/officeart/2005/8/layout/hProcess7"/>
    <dgm:cxn modelId="{C888BF2D-FE31-4AEF-AD6B-FC1B4A482FFB}" type="presParOf" srcId="{D4BA991B-C23D-42E3-ACD1-80A1A516F6AD}" destId="{89CEFA5F-45D3-4DCD-B6B8-83D2C5A1BC3B}" srcOrd="0" destOrd="0" presId="urn:microsoft.com/office/officeart/2005/8/layout/hProcess7"/>
    <dgm:cxn modelId="{0145C7A6-230A-4010-802B-0363ABC8B58F}" type="presParOf" srcId="{D4BA991B-C23D-42E3-ACD1-80A1A516F6AD}" destId="{5CDEFD2E-C641-49E7-A722-549FEDEA9B0A}" srcOrd="1" destOrd="0" presId="urn:microsoft.com/office/officeart/2005/8/layout/hProcess7"/>
    <dgm:cxn modelId="{73D7ED79-ED28-46F9-8EA0-4C4413BFD010}" type="presParOf" srcId="{D4BA991B-C23D-42E3-ACD1-80A1A516F6AD}" destId="{F4E11F9C-175B-4798-ABA6-16CF65E1BB18}" srcOrd="2" destOrd="0" presId="urn:microsoft.com/office/officeart/2005/8/layout/hProcess7"/>
    <dgm:cxn modelId="{A29D841A-0883-475E-99FA-7833E341BCBB}" type="presParOf" srcId="{EF41E1AF-F1D8-4D55-9B2B-933F5D98455B}" destId="{4FB0ED7C-E53D-4A75-A8C1-284D72237957}" srcOrd="9" destOrd="0" presId="urn:microsoft.com/office/officeart/2005/8/layout/hProcess7"/>
    <dgm:cxn modelId="{B524C602-E572-4FC4-AB01-2BF89AA6A077}" type="presParOf" srcId="{EF41E1AF-F1D8-4D55-9B2B-933F5D98455B}" destId="{9F4547B3-0747-4C17-BACC-BA56D0FA9C1A}" srcOrd="10" destOrd="0" presId="urn:microsoft.com/office/officeart/2005/8/layout/hProcess7"/>
    <dgm:cxn modelId="{FEE50C2A-0F31-4C74-8200-14C37A16212C}" type="presParOf" srcId="{9F4547B3-0747-4C17-BACC-BA56D0FA9C1A}" destId="{C3293108-5533-4072-9079-E0FB6DA127E5}" srcOrd="0" destOrd="0" presId="urn:microsoft.com/office/officeart/2005/8/layout/hProcess7"/>
    <dgm:cxn modelId="{74B52B66-B369-41BE-B3ED-E183FB5F07C7}" type="presParOf" srcId="{9F4547B3-0747-4C17-BACC-BA56D0FA9C1A}" destId="{369519DC-1AB1-4C80-B0C9-A26868C5CBAE}" srcOrd="1" destOrd="0" presId="urn:microsoft.com/office/officeart/2005/8/layout/hProcess7"/>
    <dgm:cxn modelId="{234DD8A6-30D8-4CF0-8A5D-0208D40225FB}" type="presParOf" srcId="{9F4547B3-0747-4C17-BACC-BA56D0FA9C1A}" destId="{C9DFA53F-1CB0-4674-90C4-5B84FBB24657}" srcOrd="2" destOrd="0" presId="urn:microsoft.com/office/officeart/2005/8/layout/hProcess7"/>
    <dgm:cxn modelId="{FB125D87-ADD7-4AF2-A716-AC69C1E76B6C}" type="presParOf" srcId="{EF41E1AF-F1D8-4D55-9B2B-933F5D98455B}" destId="{78732EE2-807A-47EE-8024-0FE8C0E246B6}" srcOrd="11" destOrd="0" presId="urn:microsoft.com/office/officeart/2005/8/layout/hProcess7"/>
    <dgm:cxn modelId="{28849DFA-B642-4902-9AE9-7030B226B82B}" type="presParOf" srcId="{EF41E1AF-F1D8-4D55-9B2B-933F5D98455B}" destId="{FE7C8ECA-3488-4E89-BC91-B7958D3E80AB}" srcOrd="12" destOrd="0" presId="urn:microsoft.com/office/officeart/2005/8/layout/hProcess7"/>
    <dgm:cxn modelId="{99378227-3991-43C0-99A3-E630A26EC280}" type="presParOf" srcId="{FE7C8ECA-3488-4E89-BC91-B7958D3E80AB}" destId="{44CF25D0-30B0-4EFA-963E-A96367982DDD}" srcOrd="0" destOrd="0" presId="urn:microsoft.com/office/officeart/2005/8/layout/hProcess7"/>
    <dgm:cxn modelId="{98BDFADB-8B87-45BC-B2D5-E7E7A224BFB4}" type="presParOf" srcId="{FE7C8ECA-3488-4E89-BC91-B7958D3E80AB}" destId="{35461789-E92C-42A4-AB2E-0346169A06FC}" srcOrd="1" destOrd="0" presId="urn:microsoft.com/office/officeart/2005/8/layout/hProcess7"/>
    <dgm:cxn modelId="{CD20C388-0793-443D-9394-05C3ED15A3DA}" type="presParOf" srcId="{FE7C8ECA-3488-4E89-BC91-B7958D3E80AB}" destId="{BAAF3E35-0AC2-435D-9A23-0D0BC7512E9E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0C4E17-295C-4D86-A62F-8939720D3F9E}" type="doc">
      <dgm:prSet loTypeId="urn:microsoft.com/office/officeart/2005/8/layout/hProcess7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73E189-1E4B-4749-82BF-61C8DD3B3738}">
      <dgm:prSet phldrT="[Text]"/>
      <dgm:spPr>
        <a:solidFill>
          <a:srgbClr val="F5F5F5"/>
        </a:solidFill>
        <a:ln w="57150">
          <a:solidFill>
            <a:srgbClr val="01C892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Encoded Categorical Variables</a:t>
          </a:r>
        </a:p>
      </dgm:t>
    </dgm:pt>
    <dgm:pt modelId="{5695838D-D44E-4C95-84C7-A40535D1CF50}" type="sibTrans" cxnId="{7BF6ED61-D66B-484E-A16F-BFB8A447E35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66E77C-5DF3-4889-A61A-2936E00E1001}" type="parTrans" cxnId="{7BF6ED61-D66B-484E-A16F-BFB8A447E35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13A8680-207C-46A1-99B3-42864746D432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Categorical variables, including ‘Platform’, ‘Post Type’, and ‘Audience Gender’, were converted</a:t>
          </a:r>
          <a:r>
            <a:rPr lang="he-IL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 </a:t>
          </a:r>
          <a:r>
            <a:rPr lang="en-US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into numerical dummy variables to facilitate analysis.</a:t>
          </a:r>
        </a:p>
      </dgm:t>
    </dgm:pt>
    <dgm:pt modelId="{5EE99411-A838-441F-B2C4-8DDDDDBE06A6}" type="sibTrans" cxnId="{099D9323-8F55-4142-8B10-C80AB33487F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F7BBDF6-AE9F-498B-8C3D-90220710AD50}" type="parTrans" cxnId="{099D9323-8F55-4142-8B10-C80AB33487F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9EEF2EF-9C67-4236-B143-7D7098383ED8}">
      <dgm:prSet phldrT="[Text]"/>
      <dgm:spPr>
        <a:solidFill>
          <a:srgbClr val="F5F5F5"/>
        </a:solidFill>
        <a:ln w="57150">
          <a:solidFill>
            <a:srgbClr val="FACB65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Normalized Data</a:t>
          </a:r>
          <a:endParaRPr lang="en-US" dirty="0">
            <a:solidFill>
              <a:schemeClr val="tx1"/>
            </a:solidFill>
            <a:latin typeface="Poor Richard" panose="02080502050505020702" pitchFamily="18" charset="0"/>
            <a:cs typeface="Poppins" panose="00000500000000000000" pitchFamily="2" charset="0"/>
          </a:endParaRPr>
        </a:p>
      </dgm:t>
    </dgm:pt>
    <dgm:pt modelId="{8E93A9E2-9926-4E24-B588-361875BB08E6}" type="sibTrans" cxnId="{1D743C64-D595-4FA2-AC14-80F7D4208A1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CE5FFE5-FF08-4E66-ADE5-5F9899AC8A2A}" type="parTrans" cxnId="{1D743C64-D595-4FA2-AC14-80F7D4208A1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C568A68-F04E-4967-A135-F485D501FFAC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The data for ‘Post Timestamp’, ‘Popularity Score’, ‘Audience Age’, and ‘Reach’ were standardized</a:t>
          </a:r>
          <a:r>
            <a:rPr lang="he-IL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 </a:t>
          </a:r>
          <a:r>
            <a:rPr lang="en-US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to ensure uniformity and comparability across different scales.</a:t>
          </a:r>
        </a:p>
      </dgm:t>
    </dgm:pt>
    <dgm:pt modelId="{99834FCD-AACC-4357-A80D-17062AAA75A8}" type="sibTrans" cxnId="{2FEB1863-69DA-473F-A7BF-E3512931BDC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3700EFC-CFD0-4282-A2E3-3E6C48C9A38C}" type="parTrans" cxnId="{2FEB1863-69DA-473F-A7BF-E3512931BDC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F54AE26-D7D0-43F3-86BD-FCE2635C7827}">
      <dgm:prSet phldrT="[Text]"/>
      <dgm:spPr>
        <a:solidFill>
          <a:srgbClr val="F5F5F5"/>
        </a:solidFill>
        <a:ln w="57150">
          <a:solidFill>
            <a:srgbClr val="01C892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Mapped Sentiment</a:t>
          </a:r>
        </a:p>
      </dgm:t>
    </dgm:pt>
    <dgm:pt modelId="{A8687933-96B3-431C-974A-CDCFD39653BC}" type="sibTrans" cxnId="{B72C4B5F-BA94-411C-AA32-3D307614448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A0EE695-ED42-4DBA-953B-AFF130F85B91}" type="parTrans" cxnId="{B72C4B5F-BA94-411C-AA32-3D307614448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B3B0315-8EB4-4AD9-A116-4374C542DD16}">
      <dgm:prSet phldrT="[Text]"/>
      <dgm:spPr>
        <a:solidFill>
          <a:srgbClr val="F5F5F5"/>
        </a:solidFill>
        <a:ln w="57150">
          <a:solidFill>
            <a:srgbClr val="01C892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The ‘Sentiment’ column was converted into numerical values to quantify the sentiment analysis</a:t>
          </a:r>
          <a:r>
            <a:rPr lang="he-IL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 </a:t>
          </a:r>
          <a:r>
            <a:rPr lang="en-US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results and integrate them into the overall dataset.</a:t>
          </a:r>
        </a:p>
      </dgm:t>
    </dgm:pt>
    <dgm:pt modelId="{DA8463C1-D71B-49FA-AD1E-74AB7C4AC9D5}" type="parTrans" cxnId="{6559FD7D-E4FC-49C8-86E3-0E154FEA37F0}">
      <dgm:prSet/>
      <dgm:spPr/>
      <dgm:t>
        <a:bodyPr/>
        <a:lstStyle/>
        <a:p>
          <a:endParaRPr lang="en-US"/>
        </a:p>
      </dgm:t>
    </dgm:pt>
    <dgm:pt modelId="{7B48393A-FC42-401C-9356-50ECAA5B166B}" type="sibTrans" cxnId="{6559FD7D-E4FC-49C8-86E3-0E154FEA37F0}">
      <dgm:prSet/>
      <dgm:spPr/>
      <dgm:t>
        <a:bodyPr/>
        <a:lstStyle/>
        <a:p>
          <a:endParaRPr lang="en-US"/>
        </a:p>
      </dgm:t>
    </dgm:pt>
    <dgm:pt modelId="{EF41E1AF-F1D8-4D55-9B2B-933F5D98455B}" type="pres">
      <dgm:prSet presAssocID="{6A0C4E17-295C-4D86-A62F-8939720D3F9E}" presName="Name0" presStyleCnt="0">
        <dgm:presLayoutVars>
          <dgm:dir/>
          <dgm:animLvl val="lvl"/>
          <dgm:resizeHandles val="exact"/>
        </dgm:presLayoutVars>
      </dgm:prSet>
      <dgm:spPr/>
    </dgm:pt>
    <dgm:pt modelId="{995EF02F-2C8D-4414-8106-160EA0AB1EDA}" type="pres">
      <dgm:prSet presAssocID="{0973E189-1E4B-4749-82BF-61C8DD3B3738}" presName="compositeNode" presStyleCnt="0">
        <dgm:presLayoutVars>
          <dgm:bulletEnabled val="1"/>
        </dgm:presLayoutVars>
      </dgm:prSet>
      <dgm:spPr/>
    </dgm:pt>
    <dgm:pt modelId="{DCCA7F3A-8187-49A0-90C4-5F1ED86C2FE1}" type="pres">
      <dgm:prSet presAssocID="{0973E189-1E4B-4749-82BF-61C8DD3B3738}" presName="bgRect" presStyleLbl="node1" presStyleIdx="0" presStyleCnt="3"/>
      <dgm:spPr/>
    </dgm:pt>
    <dgm:pt modelId="{61F81C70-AEB7-4C98-B045-5FB04CCBA85F}" type="pres">
      <dgm:prSet presAssocID="{0973E189-1E4B-4749-82BF-61C8DD3B3738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38F737CD-6502-4A6F-A6BF-0C216F780C30}" type="pres">
      <dgm:prSet presAssocID="{0973E189-1E4B-4749-82BF-61C8DD3B3738}" presName="childNode" presStyleLbl="node1" presStyleIdx="0" presStyleCnt="3">
        <dgm:presLayoutVars>
          <dgm:bulletEnabled val="1"/>
        </dgm:presLayoutVars>
      </dgm:prSet>
      <dgm:spPr/>
    </dgm:pt>
    <dgm:pt modelId="{2C88C971-BBAB-45CF-A8BC-ECA9541972F8}" type="pres">
      <dgm:prSet presAssocID="{5695838D-D44E-4C95-84C7-A40535D1CF50}" presName="hSp" presStyleCnt="0"/>
      <dgm:spPr/>
    </dgm:pt>
    <dgm:pt modelId="{BA55240F-97D9-427E-930D-48F9B0F2E637}" type="pres">
      <dgm:prSet presAssocID="{5695838D-D44E-4C95-84C7-A40535D1CF50}" presName="vProcSp" presStyleCnt="0"/>
      <dgm:spPr/>
    </dgm:pt>
    <dgm:pt modelId="{3B6DCF6C-A0ED-48E0-B7C2-235E43836CDC}" type="pres">
      <dgm:prSet presAssocID="{5695838D-D44E-4C95-84C7-A40535D1CF50}" presName="vSp1" presStyleCnt="0"/>
      <dgm:spPr/>
    </dgm:pt>
    <dgm:pt modelId="{C35C965C-276B-42C6-8F16-95B3380E7AAF}" type="pres">
      <dgm:prSet presAssocID="{5695838D-D44E-4C95-84C7-A40535D1CF50}" presName="simulatedConn" presStyleLbl="solidFgAcc1" presStyleIdx="0" presStyleCnt="2"/>
      <dgm:spPr>
        <a:solidFill>
          <a:srgbClr val="FACB65"/>
        </a:solidFill>
        <a:ln w="57150">
          <a:solidFill>
            <a:srgbClr val="01C892"/>
          </a:solidFill>
        </a:ln>
      </dgm:spPr>
    </dgm:pt>
    <dgm:pt modelId="{F6B38477-AC76-41DA-A1FC-07A845CCA025}" type="pres">
      <dgm:prSet presAssocID="{5695838D-D44E-4C95-84C7-A40535D1CF50}" presName="vSp2" presStyleCnt="0"/>
      <dgm:spPr/>
    </dgm:pt>
    <dgm:pt modelId="{59BFD0B6-8190-4AE9-BC93-8C8233F2CF77}" type="pres">
      <dgm:prSet presAssocID="{5695838D-D44E-4C95-84C7-A40535D1CF50}" presName="sibTrans" presStyleCnt="0"/>
      <dgm:spPr/>
    </dgm:pt>
    <dgm:pt modelId="{E6031331-ADB2-447C-9899-0C7CA811C70E}" type="pres">
      <dgm:prSet presAssocID="{A9EEF2EF-9C67-4236-B143-7D7098383ED8}" presName="compositeNode" presStyleCnt="0">
        <dgm:presLayoutVars>
          <dgm:bulletEnabled val="1"/>
        </dgm:presLayoutVars>
      </dgm:prSet>
      <dgm:spPr/>
    </dgm:pt>
    <dgm:pt modelId="{87398C6A-6DF2-47F6-AC25-DE9037D03CC0}" type="pres">
      <dgm:prSet presAssocID="{A9EEF2EF-9C67-4236-B143-7D7098383ED8}" presName="bgRect" presStyleLbl="node1" presStyleIdx="1" presStyleCnt="3"/>
      <dgm:spPr/>
    </dgm:pt>
    <dgm:pt modelId="{E654E786-EFCE-4439-9F93-E90F9FA12187}" type="pres">
      <dgm:prSet presAssocID="{A9EEF2EF-9C67-4236-B143-7D7098383ED8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E3C59050-6646-4931-B512-596133B9A543}" type="pres">
      <dgm:prSet presAssocID="{A9EEF2EF-9C67-4236-B143-7D7098383ED8}" presName="childNode" presStyleLbl="node1" presStyleIdx="1" presStyleCnt="3">
        <dgm:presLayoutVars>
          <dgm:bulletEnabled val="1"/>
        </dgm:presLayoutVars>
      </dgm:prSet>
      <dgm:spPr/>
    </dgm:pt>
    <dgm:pt modelId="{3A5B9748-CDDF-4DFD-AE14-C02766FF64C9}" type="pres">
      <dgm:prSet presAssocID="{8E93A9E2-9926-4E24-B588-361875BB08E6}" presName="hSp" presStyleCnt="0"/>
      <dgm:spPr/>
    </dgm:pt>
    <dgm:pt modelId="{86C71CFA-C9D8-4F9B-AF47-043A35010F6D}" type="pres">
      <dgm:prSet presAssocID="{8E93A9E2-9926-4E24-B588-361875BB08E6}" presName="vProcSp" presStyleCnt="0"/>
      <dgm:spPr/>
    </dgm:pt>
    <dgm:pt modelId="{BDB93503-0D59-4BB7-82CC-AA9E8D8A84DF}" type="pres">
      <dgm:prSet presAssocID="{8E93A9E2-9926-4E24-B588-361875BB08E6}" presName="vSp1" presStyleCnt="0"/>
      <dgm:spPr/>
    </dgm:pt>
    <dgm:pt modelId="{C89636D9-1973-4CCB-82DB-4D186AF5C449}" type="pres">
      <dgm:prSet presAssocID="{8E93A9E2-9926-4E24-B588-361875BB08E6}" presName="simulatedConn" presStyleLbl="solidFgAcc1" presStyleIdx="1" presStyleCnt="2"/>
      <dgm:spPr>
        <a:solidFill>
          <a:srgbClr val="FACB65"/>
        </a:solidFill>
        <a:ln w="57150">
          <a:solidFill>
            <a:srgbClr val="01C892"/>
          </a:solidFill>
        </a:ln>
      </dgm:spPr>
    </dgm:pt>
    <dgm:pt modelId="{79737F22-38DA-4558-B329-CBD8BC802B60}" type="pres">
      <dgm:prSet presAssocID="{8E93A9E2-9926-4E24-B588-361875BB08E6}" presName="vSp2" presStyleCnt="0"/>
      <dgm:spPr/>
    </dgm:pt>
    <dgm:pt modelId="{1937B298-71CA-4E38-A42E-D6065FCCB5CA}" type="pres">
      <dgm:prSet presAssocID="{8E93A9E2-9926-4E24-B588-361875BB08E6}" presName="sibTrans" presStyleCnt="0"/>
      <dgm:spPr/>
    </dgm:pt>
    <dgm:pt modelId="{D4BA991B-C23D-42E3-ACD1-80A1A516F6AD}" type="pres">
      <dgm:prSet presAssocID="{DF54AE26-D7D0-43F3-86BD-FCE2635C7827}" presName="compositeNode" presStyleCnt="0">
        <dgm:presLayoutVars>
          <dgm:bulletEnabled val="1"/>
        </dgm:presLayoutVars>
      </dgm:prSet>
      <dgm:spPr/>
    </dgm:pt>
    <dgm:pt modelId="{89CEFA5F-45D3-4DCD-B6B8-83D2C5A1BC3B}" type="pres">
      <dgm:prSet presAssocID="{DF54AE26-D7D0-43F3-86BD-FCE2635C7827}" presName="bgRect" presStyleLbl="node1" presStyleIdx="2" presStyleCnt="3"/>
      <dgm:spPr/>
    </dgm:pt>
    <dgm:pt modelId="{5CDEFD2E-C641-49E7-A722-549FEDEA9B0A}" type="pres">
      <dgm:prSet presAssocID="{DF54AE26-D7D0-43F3-86BD-FCE2635C7827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52F0E0B4-A686-4889-89CD-15B5FE30E97F}" type="pres">
      <dgm:prSet presAssocID="{DF54AE26-D7D0-43F3-86BD-FCE2635C7827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0AB7840F-4444-4CB9-8038-1B22D329950C}" type="presOf" srcId="{DF54AE26-D7D0-43F3-86BD-FCE2635C7827}" destId="{89CEFA5F-45D3-4DCD-B6B8-83D2C5A1BC3B}" srcOrd="0" destOrd="0" presId="urn:microsoft.com/office/officeart/2005/8/layout/hProcess7"/>
    <dgm:cxn modelId="{6C0B980F-7D25-49D4-9337-1583BE6A43BC}" type="presOf" srcId="{2B3B0315-8EB4-4AD9-A116-4374C542DD16}" destId="{52F0E0B4-A686-4889-89CD-15B5FE30E97F}" srcOrd="0" destOrd="0" presId="urn:microsoft.com/office/officeart/2005/8/layout/hProcess7"/>
    <dgm:cxn modelId="{099D9323-8F55-4142-8B10-C80AB33487F1}" srcId="{0973E189-1E4B-4749-82BF-61C8DD3B3738}" destId="{F13A8680-207C-46A1-99B3-42864746D432}" srcOrd="0" destOrd="0" parTransId="{FF7BBDF6-AE9F-498B-8C3D-90220710AD50}" sibTransId="{5EE99411-A838-441F-B2C4-8DDDDDBE06A6}"/>
    <dgm:cxn modelId="{3D5EC033-D6F3-4531-8BFC-46884E248ECC}" type="presOf" srcId="{F13A8680-207C-46A1-99B3-42864746D432}" destId="{38F737CD-6502-4A6F-A6BF-0C216F780C30}" srcOrd="0" destOrd="0" presId="urn:microsoft.com/office/officeart/2005/8/layout/hProcess7"/>
    <dgm:cxn modelId="{B72C4B5F-BA94-411C-AA32-3D3076144484}" srcId="{6A0C4E17-295C-4D86-A62F-8939720D3F9E}" destId="{DF54AE26-D7D0-43F3-86BD-FCE2635C7827}" srcOrd="2" destOrd="0" parTransId="{2A0EE695-ED42-4DBA-953B-AFF130F85B91}" sibTransId="{A8687933-96B3-431C-974A-CDCFD39653BC}"/>
    <dgm:cxn modelId="{8A14A760-BB4A-4485-B142-94BED40FCB1D}" type="presOf" srcId="{6A0C4E17-295C-4D86-A62F-8939720D3F9E}" destId="{EF41E1AF-F1D8-4D55-9B2B-933F5D98455B}" srcOrd="0" destOrd="0" presId="urn:microsoft.com/office/officeart/2005/8/layout/hProcess7"/>
    <dgm:cxn modelId="{7BF6ED61-D66B-484E-A16F-BFB8A447E35D}" srcId="{6A0C4E17-295C-4D86-A62F-8939720D3F9E}" destId="{0973E189-1E4B-4749-82BF-61C8DD3B3738}" srcOrd="0" destOrd="0" parTransId="{8D66E77C-5DF3-4889-A61A-2936E00E1001}" sibTransId="{5695838D-D44E-4C95-84C7-A40535D1CF50}"/>
    <dgm:cxn modelId="{2FEB1863-69DA-473F-A7BF-E3512931BDCC}" srcId="{A9EEF2EF-9C67-4236-B143-7D7098383ED8}" destId="{AC568A68-F04E-4967-A135-F485D501FFAC}" srcOrd="0" destOrd="0" parTransId="{63700EFC-CFD0-4282-A2E3-3E6C48C9A38C}" sibTransId="{99834FCD-AACC-4357-A80D-17062AAA75A8}"/>
    <dgm:cxn modelId="{1D743C64-D595-4FA2-AC14-80F7D4208A10}" srcId="{6A0C4E17-295C-4D86-A62F-8939720D3F9E}" destId="{A9EEF2EF-9C67-4236-B143-7D7098383ED8}" srcOrd="1" destOrd="0" parTransId="{CCE5FFE5-FF08-4E66-ADE5-5F9899AC8A2A}" sibTransId="{8E93A9E2-9926-4E24-B588-361875BB08E6}"/>
    <dgm:cxn modelId="{6559FD7D-E4FC-49C8-86E3-0E154FEA37F0}" srcId="{DF54AE26-D7D0-43F3-86BD-FCE2635C7827}" destId="{2B3B0315-8EB4-4AD9-A116-4374C542DD16}" srcOrd="0" destOrd="0" parTransId="{DA8463C1-D71B-49FA-AD1E-74AB7C4AC9D5}" sibTransId="{7B48393A-FC42-401C-9356-50ECAA5B166B}"/>
    <dgm:cxn modelId="{27A61A7F-9255-47B7-A8DB-72650F3A02AC}" type="presOf" srcId="{AC568A68-F04E-4967-A135-F485D501FFAC}" destId="{E3C59050-6646-4931-B512-596133B9A543}" srcOrd="0" destOrd="0" presId="urn:microsoft.com/office/officeart/2005/8/layout/hProcess7"/>
    <dgm:cxn modelId="{24527F90-8DE3-4A7A-824D-F5A4EE34F049}" type="presOf" srcId="{0973E189-1E4B-4749-82BF-61C8DD3B3738}" destId="{DCCA7F3A-8187-49A0-90C4-5F1ED86C2FE1}" srcOrd="0" destOrd="0" presId="urn:microsoft.com/office/officeart/2005/8/layout/hProcess7"/>
    <dgm:cxn modelId="{DDF1779B-3044-4E08-903E-2E3227EBA749}" type="presOf" srcId="{DF54AE26-D7D0-43F3-86BD-FCE2635C7827}" destId="{5CDEFD2E-C641-49E7-A722-549FEDEA9B0A}" srcOrd="1" destOrd="0" presId="urn:microsoft.com/office/officeart/2005/8/layout/hProcess7"/>
    <dgm:cxn modelId="{FEE5DABF-7B7F-4575-AFC6-52A092F7CF4E}" type="presOf" srcId="{A9EEF2EF-9C67-4236-B143-7D7098383ED8}" destId="{87398C6A-6DF2-47F6-AC25-DE9037D03CC0}" srcOrd="0" destOrd="0" presId="urn:microsoft.com/office/officeart/2005/8/layout/hProcess7"/>
    <dgm:cxn modelId="{189BE6C6-A8C8-4648-9512-B8DFCB873FDC}" type="presOf" srcId="{0973E189-1E4B-4749-82BF-61C8DD3B3738}" destId="{61F81C70-AEB7-4C98-B045-5FB04CCBA85F}" srcOrd="1" destOrd="0" presId="urn:microsoft.com/office/officeart/2005/8/layout/hProcess7"/>
    <dgm:cxn modelId="{C25865D6-084B-415C-A6B9-1797B21F03A7}" type="presOf" srcId="{A9EEF2EF-9C67-4236-B143-7D7098383ED8}" destId="{E654E786-EFCE-4439-9F93-E90F9FA12187}" srcOrd="1" destOrd="0" presId="urn:microsoft.com/office/officeart/2005/8/layout/hProcess7"/>
    <dgm:cxn modelId="{13CCC26B-9E16-4B78-ABBC-F2BC782CE76A}" type="presParOf" srcId="{EF41E1AF-F1D8-4D55-9B2B-933F5D98455B}" destId="{995EF02F-2C8D-4414-8106-160EA0AB1EDA}" srcOrd="0" destOrd="0" presId="urn:microsoft.com/office/officeart/2005/8/layout/hProcess7"/>
    <dgm:cxn modelId="{24ED80CF-983A-43CE-A6FD-531290FBAAB7}" type="presParOf" srcId="{995EF02F-2C8D-4414-8106-160EA0AB1EDA}" destId="{DCCA7F3A-8187-49A0-90C4-5F1ED86C2FE1}" srcOrd="0" destOrd="0" presId="urn:microsoft.com/office/officeart/2005/8/layout/hProcess7"/>
    <dgm:cxn modelId="{4DBA3532-47AE-4C52-B938-5D7107A1AFC9}" type="presParOf" srcId="{995EF02F-2C8D-4414-8106-160EA0AB1EDA}" destId="{61F81C70-AEB7-4C98-B045-5FB04CCBA85F}" srcOrd="1" destOrd="0" presId="urn:microsoft.com/office/officeart/2005/8/layout/hProcess7"/>
    <dgm:cxn modelId="{A90A2B89-A607-4073-99E8-01FF4335FDED}" type="presParOf" srcId="{995EF02F-2C8D-4414-8106-160EA0AB1EDA}" destId="{38F737CD-6502-4A6F-A6BF-0C216F780C30}" srcOrd="2" destOrd="0" presId="urn:microsoft.com/office/officeart/2005/8/layout/hProcess7"/>
    <dgm:cxn modelId="{EF2C7095-263A-48B7-B8DD-A44258ECB8F6}" type="presParOf" srcId="{EF41E1AF-F1D8-4D55-9B2B-933F5D98455B}" destId="{2C88C971-BBAB-45CF-A8BC-ECA9541972F8}" srcOrd="1" destOrd="0" presId="urn:microsoft.com/office/officeart/2005/8/layout/hProcess7"/>
    <dgm:cxn modelId="{A80D0A60-A53D-4E5E-8CFF-9768D18C9C49}" type="presParOf" srcId="{EF41E1AF-F1D8-4D55-9B2B-933F5D98455B}" destId="{BA55240F-97D9-427E-930D-48F9B0F2E637}" srcOrd="2" destOrd="0" presId="urn:microsoft.com/office/officeart/2005/8/layout/hProcess7"/>
    <dgm:cxn modelId="{6C0E9148-B0CD-4267-9628-9FB551FB5708}" type="presParOf" srcId="{BA55240F-97D9-427E-930D-48F9B0F2E637}" destId="{3B6DCF6C-A0ED-48E0-B7C2-235E43836CDC}" srcOrd="0" destOrd="0" presId="urn:microsoft.com/office/officeart/2005/8/layout/hProcess7"/>
    <dgm:cxn modelId="{F0516C47-9839-4607-B29C-E0B91D8F386E}" type="presParOf" srcId="{BA55240F-97D9-427E-930D-48F9B0F2E637}" destId="{C35C965C-276B-42C6-8F16-95B3380E7AAF}" srcOrd="1" destOrd="0" presId="urn:microsoft.com/office/officeart/2005/8/layout/hProcess7"/>
    <dgm:cxn modelId="{4BC34BFE-ADD8-47F1-BD36-5514EF783FD1}" type="presParOf" srcId="{BA55240F-97D9-427E-930D-48F9B0F2E637}" destId="{F6B38477-AC76-41DA-A1FC-07A845CCA025}" srcOrd="2" destOrd="0" presId="urn:microsoft.com/office/officeart/2005/8/layout/hProcess7"/>
    <dgm:cxn modelId="{E06DFADA-BAF5-4DFF-BE7C-017F1488BEC0}" type="presParOf" srcId="{EF41E1AF-F1D8-4D55-9B2B-933F5D98455B}" destId="{59BFD0B6-8190-4AE9-BC93-8C8233F2CF77}" srcOrd="3" destOrd="0" presId="urn:microsoft.com/office/officeart/2005/8/layout/hProcess7"/>
    <dgm:cxn modelId="{54BEA5A4-0770-4B1E-A5CD-1C260BCDD1E2}" type="presParOf" srcId="{EF41E1AF-F1D8-4D55-9B2B-933F5D98455B}" destId="{E6031331-ADB2-447C-9899-0C7CA811C70E}" srcOrd="4" destOrd="0" presId="urn:microsoft.com/office/officeart/2005/8/layout/hProcess7"/>
    <dgm:cxn modelId="{2269F4FA-DAED-44DE-BC2D-6414D5D5D789}" type="presParOf" srcId="{E6031331-ADB2-447C-9899-0C7CA811C70E}" destId="{87398C6A-6DF2-47F6-AC25-DE9037D03CC0}" srcOrd="0" destOrd="0" presId="urn:microsoft.com/office/officeart/2005/8/layout/hProcess7"/>
    <dgm:cxn modelId="{96FFE66C-6EDD-4313-96D0-267AE12E2AC8}" type="presParOf" srcId="{E6031331-ADB2-447C-9899-0C7CA811C70E}" destId="{E654E786-EFCE-4439-9F93-E90F9FA12187}" srcOrd="1" destOrd="0" presId="urn:microsoft.com/office/officeart/2005/8/layout/hProcess7"/>
    <dgm:cxn modelId="{26878F77-15EF-4979-95E3-6E284A582290}" type="presParOf" srcId="{E6031331-ADB2-447C-9899-0C7CA811C70E}" destId="{E3C59050-6646-4931-B512-596133B9A543}" srcOrd="2" destOrd="0" presId="urn:microsoft.com/office/officeart/2005/8/layout/hProcess7"/>
    <dgm:cxn modelId="{37A4D4C4-1C3D-42DA-899E-EE764BD4E7D9}" type="presParOf" srcId="{EF41E1AF-F1D8-4D55-9B2B-933F5D98455B}" destId="{3A5B9748-CDDF-4DFD-AE14-C02766FF64C9}" srcOrd="5" destOrd="0" presId="urn:microsoft.com/office/officeart/2005/8/layout/hProcess7"/>
    <dgm:cxn modelId="{21F24449-F63F-4FA9-B16C-EC411473FA54}" type="presParOf" srcId="{EF41E1AF-F1D8-4D55-9B2B-933F5D98455B}" destId="{86C71CFA-C9D8-4F9B-AF47-043A35010F6D}" srcOrd="6" destOrd="0" presId="urn:microsoft.com/office/officeart/2005/8/layout/hProcess7"/>
    <dgm:cxn modelId="{3E24C3BF-F230-450A-B87A-49431EE69BA5}" type="presParOf" srcId="{86C71CFA-C9D8-4F9B-AF47-043A35010F6D}" destId="{BDB93503-0D59-4BB7-82CC-AA9E8D8A84DF}" srcOrd="0" destOrd="0" presId="urn:microsoft.com/office/officeart/2005/8/layout/hProcess7"/>
    <dgm:cxn modelId="{1FE3587A-2392-474C-A2C7-E4958FC5C6CE}" type="presParOf" srcId="{86C71CFA-C9D8-4F9B-AF47-043A35010F6D}" destId="{C89636D9-1973-4CCB-82DB-4D186AF5C449}" srcOrd="1" destOrd="0" presId="urn:microsoft.com/office/officeart/2005/8/layout/hProcess7"/>
    <dgm:cxn modelId="{9FA11DFF-2DEC-4E3C-97DA-52F136CE11F6}" type="presParOf" srcId="{86C71CFA-C9D8-4F9B-AF47-043A35010F6D}" destId="{79737F22-38DA-4558-B329-CBD8BC802B60}" srcOrd="2" destOrd="0" presId="urn:microsoft.com/office/officeart/2005/8/layout/hProcess7"/>
    <dgm:cxn modelId="{2C47D475-F663-476D-85A7-62BFB6F611B3}" type="presParOf" srcId="{EF41E1AF-F1D8-4D55-9B2B-933F5D98455B}" destId="{1937B298-71CA-4E38-A42E-D6065FCCB5CA}" srcOrd="7" destOrd="0" presId="urn:microsoft.com/office/officeart/2005/8/layout/hProcess7"/>
    <dgm:cxn modelId="{852513EB-AE41-4396-B9FC-8B3A86252623}" type="presParOf" srcId="{EF41E1AF-F1D8-4D55-9B2B-933F5D98455B}" destId="{D4BA991B-C23D-42E3-ACD1-80A1A516F6AD}" srcOrd="8" destOrd="0" presId="urn:microsoft.com/office/officeart/2005/8/layout/hProcess7"/>
    <dgm:cxn modelId="{C888BF2D-FE31-4AEF-AD6B-FC1B4A482FFB}" type="presParOf" srcId="{D4BA991B-C23D-42E3-ACD1-80A1A516F6AD}" destId="{89CEFA5F-45D3-4DCD-B6B8-83D2C5A1BC3B}" srcOrd="0" destOrd="0" presId="urn:microsoft.com/office/officeart/2005/8/layout/hProcess7"/>
    <dgm:cxn modelId="{0145C7A6-230A-4010-802B-0363ABC8B58F}" type="presParOf" srcId="{D4BA991B-C23D-42E3-ACD1-80A1A516F6AD}" destId="{5CDEFD2E-C641-49E7-A722-549FEDEA9B0A}" srcOrd="1" destOrd="0" presId="urn:microsoft.com/office/officeart/2005/8/layout/hProcess7"/>
    <dgm:cxn modelId="{BAA6F778-7B7C-4898-AC1B-688C8BF9C87F}" type="presParOf" srcId="{D4BA991B-C23D-42E3-ACD1-80A1A516F6AD}" destId="{52F0E0B4-A686-4889-89CD-15B5FE30E97F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A7F3A-8187-49A0-90C4-5F1ED86C2FE1}">
      <dsp:nvSpPr>
        <dsp:cNvPr id="0" name=""/>
        <dsp:cNvSpPr/>
      </dsp:nvSpPr>
      <dsp:spPr>
        <a:xfrm>
          <a:off x="7212" y="883320"/>
          <a:ext cx="4338501" cy="5206202"/>
        </a:xfrm>
        <a:prstGeom prst="roundRect">
          <a:avLst>
            <a:gd name="adj" fmla="val 5000"/>
          </a:avLst>
        </a:prstGeom>
        <a:solidFill>
          <a:srgbClr val="F5F5F5"/>
        </a:solidFill>
        <a:ln w="57150" cap="flat" cmpd="sng" algn="ctr">
          <a:solidFill>
            <a:srgbClr val="01C89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128905" bIns="0" numCol="1" spcCol="1270" anchor="t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Imputed Missing Values</a:t>
          </a:r>
          <a:endParaRPr lang="en-US" sz="2900" kern="1200" dirty="0">
            <a:solidFill>
              <a:schemeClr val="tx1"/>
            </a:solidFill>
            <a:latin typeface="Poor Richard" panose="02080502050505020702" pitchFamily="18" charset="0"/>
            <a:cs typeface="Poppins" panose="00000500000000000000" pitchFamily="2" charset="0"/>
          </a:endParaRPr>
        </a:p>
      </dsp:txBody>
      <dsp:txXfrm rot="16200000">
        <a:off x="-1693480" y="2584013"/>
        <a:ext cx="4269085" cy="867700"/>
      </dsp:txXfrm>
    </dsp:sp>
    <dsp:sp modelId="{38F737CD-6502-4A6F-A6BF-0C216F780C30}">
      <dsp:nvSpPr>
        <dsp:cNvPr id="0" name=""/>
        <dsp:cNvSpPr/>
      </dsp:nvSpPr>
      <dsp:spPr>
        <a:xfrm>
          <a:off x="874913" y="883320"/>
          <a:ext cx="3232183" cy="520620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6586" rIns="0" bIns="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For the Sentiment’s missing values, the KNN imputer was employed to estimate and fill in the</a:t>
          </a:r>
          <a:r>
            <a:rPr lang="he-IL" sz="3400" kern="1200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 </a:t>
          </a:r>
          <a:r>
            <a:rPr lang="en-US" sz="3400" kern="1200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gaps based on the nearest neighbors’ data.</a:t>
          </a:r>
        </a:p>
      </dsp:txBody>
      <dsp:txXfrm>
        <a:off x="874913" y="883320"/>
        <a:ext cx="3232183" cy="5206202"/>
      </dsp:txXfrm>
    </dsp:sp>
    <dsp:sp modelId="{87398C6A-6DF2-47F6-AC25-DE9037D03CC0}">
      <dsp:nvSpPr>
        <dsp:cNvPr id="0" name=""/>
        <dsp:cNvSpPr/>
      </dsp:nvSpPr>
      <dsp:spPr>
        <a:xfrm>
          <a:off x="4497562" y="883320"/>
          <a:ext cx="4338501" cy="5206202"/>
        </a:xfrm>
        <a:prstGeom prst="roundRect">
          <a:avLst>
            <a:gd name="adj" fmla="val 5000"/>
          </a:avLst>
        </a:prstGeom>
        <a:solidFill>
          <a:srgbClr val="F5F5F5"/>
        </a:solidFill>
        <a:ln w="57150" cap="flat" cmpd="sng" algn="ctr">
          <a:solidFill>
            <a:srgbClr val="FACB6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128905" bIns="0" numCol="1" spcCol="1270" anchor="t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Calculated Popularity Score</a:t>
          </a:r>
        </a:p>
      </dsp:txBody>
      <dsp:txXfrm rot="16200000">
        <a:off x="2796869" y="2584013"/>
        <a:ext cx="4269085" cy="867700"/>
      </dsp:txXfrm>
    </dsp:sp>
    <dsp:sp modelId="{C35C965C-276B-42C6-8F16-95B3380E7AAF}">
      <dsp:nvSpPr>
        <dsp:cNvPr id="0" name=""/>
        <dsp:cNvSpPr/>
      </dsp:nvSpPr>
      <dsp:spPr>
        <a:xfrm rot="5400000">
          <a:off x="4136459" y="5023882"/>
          <a:ext cx="765591" cy="650775"/>
        </a:xfrm>
        <a:prstGeom prst="flowChartExtract">
          <a:avLst/>
        </a:prstGeom>
        <a:solidFill>
          <a:srgbClr val="FACB65"/>
        </a:solidFill>
        <a:ln w="57150" cap="flat" cmpd="sng" algn="ctr">
          <a:solidFill>
            <a:srgbClr val="01C89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59050-6646-4931-B512-596133B9A543}">
      <dsp:nvSpPr>
        <dsp:cNvPr id="0" name=""/>
        <dsp:cNvSpPr/>
      </dsp:nvSpPr>
      <dsp:spPr>
        <a:xfrm>
          <a:off x="5365262" y="883320"/>
          <a:ext cx="3232183" cy="520620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6586" rIns="0" bIns="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A ‘Popularity Score’ was created and normalized using the ‘Likes’, ‘Comments’, and ‘Shares’</a:t>
          </a:r>
          <a:r>
            <a:rPr lang="he-IL" sz="3400" kern="1200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 </a:t>
          </a:r>
          <a:r>
            <a:rPr lang="en-US" sz="3400" kern="1200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metrics. After calculation, these original columns were dropped to simplify the dataset.</a:t>
          </a:r>
        </a:p>
      </dsp:txBody>
      <dsp:txXfrm>
        <a:off x="5365262" y="883320"/>
        <a:ext cx="3232183" cy="5206202"/>
      </dsp:txXfrm>
    </dsp:sp>
    <dsp:sp modelId="{89CEFA5F-45D3-4DCD-B6B8-83D2C5A1BC3B}">
      <dsp:nvSpPr>
        <dsp:cNvPr id="0" name=""/>
        <dsp:cNvSpPr/>
      </dsp:nvSpPr>
      <dsp:spPr>
        <a:xfrm>
          <a:off x="8987911" y="883320"/>
          <a:ext cx="4338501" cy="5206202"/>
        </a:xfrm>
        <a:prstGeom prst="roundRect">
          <a:avLst>
            <a:gd name="adj" fmla="val 5000"/>
          </a:avLst>
        </a:prstGeom>
        <a:solidFill>
          <a:srgbClr val="F5F5F5"/>
        </a:solidFill>
        <a:ln w="57150" cap="flat" cmpd="sng" algn="ctr">
          <a:solidFill>
            <a:srgbClr val="01C89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128905" bIns="0" numCol="1" spcCol="1270" anchor="t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Simplified Columns</a:t>
          </a:r>
          <a:endParaRPr lang="en-US" sz="2900" kern="1200" dirty="0">
            <a:solidFill>
              <a:schemeClr val="tx1"/>
            </a:solidFill>
            <a:latin typeface="Poor Richard" panose="02080502050505020702" pitchFamily="18" charset="0"/>
            <a:cs typeface="Poppins" panose="00000500000000000000" pitchFamily="2" charset="0"/>
          </a:endParaRPr>
        </a:p>
      </dsp:txBody>
      <dsp:txXfrm rot="16200000">
        <a:off x="7287219" y="2584013"/>
        <a:ext cx="4269085" cy="867700"/>
      </dsp:txXfrm>
    </dsp:sp>
    <dsp:sp modelId="{C89636D9-1973-4CCB-82DB-4D186AF5C449}">
      <dsp:nvSpPr>
        <dsp:cNvPr id="0" name=""/>
        <dsp:cNvSpPr/>
      </dsp:nvSpPr>
      <dsp:spPr>
        <a:xfrm rot="5400000">
          <a:off x="8626808" y="5023882"/>
          <a:ext cx="765591" cy="650775"/>
        </a:xfrm>
        <a:prstGeom prst="flowChartExtract">
          <a:avLst/>
        </a:prstGeom>
        <a:solidFill>
          <a:srgbClr val="FACB65"/>
        </a:solidFill>
        <a:ln w="57150" cap="flat" cmpd="sng" algn="ctr">
          <a:solidFill>
            <a:srgbClr val="01C89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E11F9C-175B-4798-ABA6-16CF65E1BB18}">
      <dsp:nvSpPr>
        <dsp:cNvPr id="0" name=""/>
        <dsp:cNvSpPr/>
      </dsp:nvSpPr>
      <dsp:spPr>
        <a:xfrm>
          <a:off x="9855612" y="883320"/>
          <a:ext cx="3232183" cy="520620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6586" rIns="0" bIns="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The ‘Campaign ID’ and ‘Influencer ID’ columns were replaced with indicator columns to streamline</a:t>
          </a:r>
          <a:r>
            <a:rPr lang="he-IL" sz="3400" kern="1200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 </a:t>
          </a:r>
          <a:r>
            <a:rPr lang="en-US" sz="3400" kern="1200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the data and reduce complexity.</a:t>
          </a:r>
        </a:p>
      </dsp:txBody>
      <dsp:txXfrm>
        <a:off x="9855612" y="883320"/>
        <a:ext cx="3232183" cy="5206202"/>
      </dsp:txXfrm>
    </dsp:sp>
    <dsp:sp modelId="{44CF25D0-30B0-4EFA-963E-A96367982DDD}">
      <dsp:nvSpPr>
        <dsp:cNvPr id="0" name=""/>
        <dsp:cNvSpPr/>
      </dsp:nvSpPr>
      <dsp:spPr>
        <a:xfrm>
          <a:off x="13478261" y="883320"/>
          <a:ext cx="4338501" cy="5206202"/>
        </a:xfrm>
        <a:prstGeom prst="roundRect">
          <a:avLst>
            <a:gd name="adj" fmla="val 5000"/>
          </a:avLst>
        </a:prstGeom>
        <a:solidFill>
          <a:srgbClr val="F5F5F5"/>
        </a:solidFill>
        <a:ln w="57150" cap="flat" cmpd="sng" algn="ctr">
          <a:solidFill>
            <a:srgbClr val="FACB6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128905" bIns="0" numCol="1" spcCol="1270" anchor="t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Dropped Unnecessary Columns</a:t>
          </a:r>
        </a:p>
      </dsp:txBody>
      <dsp:txXfrm rot="16200000">
        <a:off x="11777568" y="2584013"/>
        <a:ext cx="4269085" cy="867700"/>
      </dsp:txXfrm>
    </dsp:sp>
    <dsp:sp modelId="{369519DC-1AB1-4C80-B0C9-A26868C5CBAE}">
      <dsp:nvSpPr>
        <dsp:cNvPr id="0" name=""/>
        <dsp:cNvSpPr/>
      </dsp:nvSpPr>
      <dsp:spPr>
        <a:xfrm rot="5400000">
          <a:off x="13117158" y="5023882"/>
          <a:ext cx="765591" cy="650775"/>
        </a:xfrm>
        <a:prstGeom prst="flowChartExtract">
          <a:avLst/>
        </a:prstGeom>
        <a:solidFill>
          <a:srgbClr val="FACB65"/>
        </a:solidFill>
        <a:ln w="57150" cap="flat" cmpd="sng" algn="ctr">
          <a:solidFill>
            <a:srgbClr val="01C89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F3E35-0AC2-435D-9A23-0D0BC7512E9E}">
      <dsp:nvSpPr>
        <dsp:cNvPr id="0" name=""/>
        <dsp:cNvSpPr/>
      </dsp:nvSpPr>
      <dsp:spPr>
        <a:xfrm>
          <a:off x="14345961" y="883320"/>
          <a:ext cx="3232183" cy="520620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6586" rIns="0" bIns="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Columns deemed unnecessary for the analysis, such as ‘Post ID’, and ‘Audience Interests’, were</a:t>
          </a:r>
          <a:r>
            <a:rPr lang="he-IL" sz="3400" kern="1200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 </a:t>
          </a:r>
          <a:r>
            <a:rPr lang="en-US" sz="3400" kern="1200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removed to focus on the most relevant data.</a:t>
          </a:r>
        </a:p>
      </dsp:txBody>
      <dsp:txXfrm>
        <a:off x="14345961" y="883320"/>
        <a:ext cx="3232183" cy="52062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A7F3A-8187-49A0-90C4-5F1ED86C2FE1}">
      <dsp:nvSpPr>
        <dsp:cNvPr id="0" name=""/>
        <dsp:cNvSpPr/>
      </dsp:nvSpPr>
      <dsp:spPr>
        <a:xfrm>
          <a:off x="1348" y="3436"/>
          <a:ext cx="5804976" cy="6965971"/>
        </a:xfrm>
        <a:prstGeom prst="roundRect">
          <a:avLst>
            <a:gd name="adj" fmla="val 5000"/>
          </a:avLst>
        </a:prstGeom>
        <a:solidFill>
          <a:srgbClr val="F5F5F5"/>
        </a:solidFill>
        <a:ln w="57150" cap="flat" cmpd="sng" algn="ctr">
          <a:solidFill>
            <a:srgbClr val="01C89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731" rIns="173355" bIns="0" numCol="1" spcCol="1270" anchor="t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Encoded Categorical Variables</a:t>
          </a:r>
        </a:p>
      </dsp:txBody>
      <dsp:txXfrm rot="16200000">
        <a:off x="-2274201" y="2278986"/>
        <a:ext cx="5712096" cy="1160995"/>
      </dsp:txXfrm>
    </dsp:sp>
    <dsp:sp modelId="{38F737CD-6502-4A6F-A6BF-0C216F780C30}">
      <dsp:nvSpPr>
        <dsp:cNvPr id="0" name=""/>
        <dsp:cNvSpPr/>
      </dsp:nvSpPr>
      <dsp:spPr>
        <a:xfrm>
          <a:off x="1162344" y="3436"/>
          <a:ext cx="4324707" cy="696597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7734" rIns="0" bIns="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Categorical variables, including ‘Platform’, ‘Post Type’, and ‘Audience Gender’, were converted</a:t>
          </a:r>
          <a:r>
            <a:rPr lang="he-IL" sz="4600" kern="1200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 </a:t>
          </a:r>
          <a:r>
            <a:rPr lang="en-US" sz="4600" kern="1200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into numerical dummy variables to facilitate analysis.</a:t>
          </a:r>
        </a:p>
      </dsp:txBody>
      <dsp:txXfrm>
        <a:off x="1162344" y="3436"/>
        <a:ext cx="4324707" cy="6965971"/>
      </dsp:txXfrm>
    </dsp:sp>
    <dsp:sp modelId="{87398C6A-6DF2-47F6-AC25-DE9037D03CC0}">
      <dsp:nvSpPr>
        <dsp:cNvPr id="0" name=""/>
        <dsp:cNvSpPr/>
      </dsp:nvSpPr>
      <dsp:spPr>
        <a:xfrm>
          <a:off x="6009499" y="3436"/>
          <a:ext cx="5804976" cy="6965971"/>
        </a:xfrm>
        <a:prstGeom prst="roundRect">
          <a:avLst>
            <a:gd name="adj" fmla="val 5000"/>
          </a:avLst>
        </a:prstGeom>
        <a:solidFill>
          <a:srgbClr val="F5F5F5"/>
        </a:solidFill>
        <a:ln w="57150" cap="flat" cmpd="sng" algn="ctr">
          <a:solidFill>
            <a:srgbClr val="FACB6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731" rIns="173355" bIns="0" numCol="1" spcCol="1270" anchor="t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Normalized Data</a:t>
          </a:r>
          <a:endParaRPr lang="en-US" sz="3900" kern="1200" dirty="0">
            <a:solidFill>
              <a:schemeClr val="tx1"/>
            </a:solidFill>
            <a:latin typeface="Poor Richard" panose="02080502050505020702" pitchFamily="18" charset="0"/>
            <a:cs typeface="Poppins" panose="00000500000000000000" pitchFamily="2" charset="0"/>
          </a:endParaRPr>
        </a:p>
      </dsp:txBody>
      <dsp:txXfrm rot="16200000">
        <a:off x="3733948" y="2278986"/>
        <a:ext cx="5712096" cy="1160995"/>
      </dsp:txXfrm>
    </dsp:sp>
    <dsp:sp modelId="{C35C965C-276B-42C6-8F16-95B3380E7AAF}">
      <dsp:nvSpPr>
        <dsp:cNvPr id="0" name=""/>
        <dsp:cNvSpPr/>
      </dsp:nvSpPr>
      <dsp:spPr>
        <a:xfrm rot="5400000">
          <a:off x="5526629" y="5540175"/>
          <a:ext cx="1023790" cy="870746"/>
        </a:xfrm>
        <a:prstGeom prst="flowChartExtract">
          <a:avLst/>
        </a:prstGeom>
        <a:solidFill>
          <a:srgbClr val="FACB65"/>
        </a:solidFill>
        <a:ln w="57150" cap="flat" cmpd="sng" algn="ctr">
          <a:solidFill>
            <a:srgbClr val="01C89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59050-6646-4931-B512-596133B9A543}">
      <dsp:nvSpPr>
        <dsp:cNvPr id="0" name=""/>
        <dsp:cNvSpPr/>
      </dsp:nvSpPr>
      <dsp:spPr>
        <a:xfrm>
          <a:off x="7170495" y="3436"/>
          <a:ext cx="4324707" cy="696597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7734" rIns="0" bIns="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The data for ‘Post Timestamp’, ‘Popularity Score’, ‘Audience Age’, and ‘Reach’ were standardized</a:t>
          </a:r>
          <a:r>
            <a:rPr lang="he-IL" sz="4600" kern="1200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 </a:t>
          </a:r>
          <a:r>
            <a:rPr lang="en-US" sz="4600" kern="1200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to ensure uniformity and comparability across different scales.</a:t>
          </a:r>
        </a:p>
      </dsp:txBody>
      <dsp:txXfrm>
        <a:off x="7170495" y="3436"/>
        <a:ext cx="4324707" cy="6965971"/>
      </dsp:txXfrm>
    </dsp:sp>
    <dsp:sp modelId="{89CEFA5F-45D3-4DCD-B6B8-83D2C5A1BC3B}">
      <dsp:nvSpPr>
        <dsp:cNvPr id="0" name=""/>
        <dsp:cNvSpPr/>
      </dsp:nvSpPr>
      <dsp:spPr>
        <a:xfrm>
          <a:off x="12017650" y="3436"/>
          <a:ext cx="5804976" cy="6965971"/>
        </a:xfrm>
        <a:prstGeom prst="roundRect">
          <a:avLst>
            <a:gd name="adj" fmla="val 5000"/>
          </a:avLst>
        </a:prstGeom>
        <a:solidFill>
          <a:srgbClr val="F5F5F5"/>
        </a:solidFill>
        <a:ln w="57150" cap="flat" cmpd="sng" algn="ctr">
          <a:solidFill>
            <a:srgbClr val="01C89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731" rIns="173355" bIns="0" numCol="1" spcCol="1270" anchor="t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Mapped Sentiment</a:t>
          </a:r>
        </a:p>
      </dsp:txBody>
      <dsp:txXfrm rot="16200000">
        <a:off x="9742099" y="2278986"/>
        <a:ext cx="5712096" cy="1160995"/>
      </dsp:txXfrm>
    </dsp:sp>
    <dsp:sp modelId="{C89636D9-1973-4CCB-82DB-4D186AF5C449}">
      <dsp:nvSpPr>
        <dsp:cNvPr id="0" name=""/>
        <dsp:cNvSpPr/>
      </dsp:nvSpPr>
      <dsp:spPr>
        <a:xfrm rot="5400000">
          <a:off x="11534779" y="5540175"/>
          <a:ext cx="1023790" cy="870746"/>
        </a:xfrm>
        <a:prstGeom prst="flowChartExtract">
          <a:avLst/>
        </a:prstGeom>
        <a:solidFill>
          <a:srgbClr val="FACB65"/>
        </a:solidFill>
        <a:ln w="57150" cap="flat" cmpd="sng" algn="ctr">
          <a:solidFill>
            <a:srgbClr val="01C89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F0E0B4-A686-4889-89CD-15B5FE30E97F}">
      <dsp:nvSpPr>
        <dsp:cNvPr id="0" name=""/>
        <dsp:cNvSpPr/>
      </dsp:nvSpPr>
      <dsp:spPr>
        <a:xfrm>
          <a:off x="13178645" y="3436"/>
          <a:ext cx="4324707" cy="696597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7734" rIns="0" bIns="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The ‘Sentiment’ column was converted into numerical values to quantify the sentiment analysis</a:t>
          </a:r>
          <a:r>
            <a:rPr lang="he-IL" sz="4600" kern="1200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 </a:t>
          </a:r>
          <a:r>
            <a:rPr lang="en-US" sz="4600" kern="1200" dirty="0">
              <a:solidFill>
                <a:schemeClr val="tx1"/>
              </a:solidFill>
              <a:latin typeface="Poor Richard" panose="02080502050505020702" pitchFamily="18" charset="0"/>
              <a:cs typeface="Poppins" panose="00000500000000000000" pitchFamily="2" charset="0"/>
            </a:rPr>
            <a:t>results and integrate them into the overall dataset.</a:t>
          </a:r>
        </a:p>
      </dsp:txBody>
      <dsp:txXfrm>
        <a:off x="13178645" y="3436"/>
        <a:ext cx="4324707" cy="69659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5418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0317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4359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4167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8353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9364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8539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b="1" dirty="0"/>
              <a:t>מדינה באפריקה</a:t>
            </a:r>
            <a:endParaRPr lang="en-US" b="1"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השפעה משמעותית של גיל הקהל והגעה רחבה. </a:t>
            </a:r>
            <a:endParaRPr lang="en-US"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חשיבות מיקוד בקבוצות דמוגרפיות ומקסום נראות הפוסטים (</a:t>
            </a:r>
            <a:r>
              <a:rPr lang="en-US" dirty="0"/>
              <a:t>Smith et al., 2020</a:t>
            </a:r>
            <a:r>
              <a:rPr lang="he-IL" dirty="0"/>
              <a:t>)</a:t>
            </a:r>
            <a:endParaRPr dirty="0"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4913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דגש על סוג הפוסט.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עדיפות לתוכן ויזואלי כמו תמונות וסרטונים </a:t>
            </a:r>
            <a:r>
              <a:rPr lang="en-US" dirty="0"/>
              <a:t>Papadopoulos et al., 2019)</a:t>
            </a:r>
            <a:r>
              <a:rPr lang="he-IL" dirty="0"/>
              <a:t>).</a:t>
            </a:r>
            <a:endParaRPr dirty="0"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0178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חלק 1 – דן – 2 דקות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חלק 2 – יעל -  3 דקות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חלק 3 – רענן – 3 דקות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* את החלק של ישראל גיא יסביר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חלק 4 – גיא  - 2 דקות</a:t>
            </a:r>
          </a:p>
        </p:txBody>
      </p:sp>
      <p:sp>
        <p:nvSpPr>
          <p:cNvPr id="118" name="Google Shape;11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תפקיד קריטי של פלטפורמה וטון רגשי.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חשיבות בחירת פלטפורמה נכונה וטון רגשי חיובי </a:t>
            </a:r>
            <a:r>
              <a:rPr lang="en-US" dirty="0"/>
              <a:t>Johnson and Anderson, 2021</a:t>
            </a:r>
            <a:r>
              <a:rPr lang="he-IL" dirty="0"/>
              <a:t>.</a:t>
            </a:r>
            <a:endParaRPr dirty="0"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4149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השפעת מין הקהל והמיקום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חשיבות מיקוד דמוגרפי באזורים עם מבנים חברתיים מגוונים </a:t>
            </a:r>
            <a:r>
              <a:rPr lang="en-US" dirty="0"/>
              <a:t>Mwansa et al., 2018)</a:t>
            </a:r>
            <a:r>
              <a:rPr lang="he-IL" dirty="0"/>
              <a:t>).</a:t>
            </a:r>
            <a:endParaRPr dirty="0"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081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חשיבות ההופעות וזמן פרסום הפוסטים.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חשיבות נראות ותזמון פרסום בהקשרים סוציו-פוליטיים </a:t>
            </a:r>
            <a:r>
              <a:rPr lang="en-US" dirty="0"/>
              <a:t>Khan et al., 2020</a:t>
            </a:r>
            <a:r>
              <a:rPr lang="he-IL" dirty="0"/>
              <a:t>.</a:t>
            </a:r>
            <a:endParaRPr dirty="0"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5875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להתמקד בגורם של </a:t>
            </a:r>
            <a:r>
              <a:rPr lang="he-IL" dirty="0" err="1"/>
              <a:t>המשפיענים</a:t>
            </a:r>
            <a:endParaRPr dirty="0"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50434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1849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5706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מעבר ל</a:t>
            </a:r>
            <a:r>
              <a:rPr lang="en-US" dirty="0"/>
              <a:t>age</a:t>
            </a:r>
            <a:r>
              <a:rPr lang="he-IL" dirty="0"/>
              <a:t> </a:t>
            </a:r>
            <a:r>
              <a:rPr lang="he-IL" dirty="0" err="1"/>
              <a:t>ול</a:t>
            </a:r>
            <a:r>
              <a:rPr lang="en-US" dirty="0"/>
              <a:t>reach</a:t>
            </a:r>
            <a:r>
              <a:rPr lang="he-IL" dirty="0"/>
              <a:t> שמשפיעים על כל מדינה, לכל מדינה יש </a:t>
            </a:r>
            <a:r>
              <a:rPr lang="he-IL" dirty="0" err="1"/>
              <a:t>פיצרים</a:t>
            </a:r>
            <a:r>
              <a:rPr lang="he-IL" dirty="0"/>
              <a:t> שונים שמשפיעים עליה.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בסופו של יום זה הגיוני כי בכל מדינה יש תרבות שונה שמשפיעה על הגורמים שמשפיעים על פופולריות הפוסטים באותה המדינה.</a:t>
            </a:r>
            <a:endParaRPr dirty="0"/>
          </a:p>
        </p:txBody>
      </p:sp>
      <p:sp>
        <p:nvSpPr>
          <p:cNvPr id="215" name="Google Shape;2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57999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0394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3295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3779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223220" y="8074800"/>
            <a:ext cx="2640609" cy="188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2856" y="8255407"/>
            <a:ext cx="3651764" cy="15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26548" y="1343737"/>
            <a:ext cx="3310799" cy="1484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5">
            <a:alphaModFix/>
          </a:blip>
          <a:srcRect l="1739" b="7612"/>
          <a:stretch/>
        </p:blipFill>
        <p:spPr>
          <a:xfrm>
            <a:off x="0" y="559050"/>
            <a:ext cx="11606851" cy="9727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14;p3"/>
          <p:cNvGrpSpPr/>
          <p:nvPr/>
        </p:nvGrpSpPr>
        <p:grpSpPr>
          <a:xfrm>
            <a:off x="5703500" y="3435001"/>
            <a:ext cx="13210934" cy="4188360"/>
            <a:chOff x="0" y="-9525"/>
            <a:chExt cx="3479400" cy="1103100"/>
          </a:xfrm>
        </p:grpSpPr>
        <p:sp>
          <p:nvSpPr>
            <p:cNvPr id="15" name="Google Shape;15;p3"/>
            <p:cNvSpPr/>
            <p:nvPr/>
          </p:nvSpPr>
          <p:spPr>
            <a:xfrm>
              <a:off x="0" y="0"/>
              <a:ext cx="3479276" cy="1093450"/>
            </a:xfrm>
            <a:custGeom>
              <a:avLst/>
              <a:gdLst/>
              <a:ahLst/>
              <a:cxnLst/>
              <a:rect l="l" t="t" r="r" b="b"/>
              <a:pathLst>
                <a:path w="3479276" h="1093450" extrusionOk="0">
                  <a:moveTo>
                    <a:pt x="16995" y="0"/>
                  </a:moveTo>
                  <a:lnTo>
                    <a:pt x="3462280" y="0"/>
                  </a:lnTo>
                  <a:cubicBezTo>
                    <a:pt x="3471666" y="0"/>
                    <a:pt x="3479276" y="7609"/>
                    <a:pt x="3479276" y="16995"/>
                  </a:cubicBezTo>
                  <a:lnTo>
                    <a:pt x="3479276" y="1076455"/>
                  </a:lnTo>
                  <a:cubicBezTo>
                    <a:pt x="3479276" y="1085841"/>
                    <a:pt x="3471666" y="1093450"/>
                    <a:pt x="3462280" y="1093450"/>
                  </a:cubicBezTo>
                  <a:lnTo>
                    <a:pt x="16995" y="1093450"/>
                  </a:lnTo>
                  <a:cubicBezTo>
                    <a:pt x="7609" y="1093450"/>
                    <a:pt x="0" y="1085841"/>
                    <a:pt x="0" y="1076455"/>
                  </a:cubicBezTo>
                  <a:lnTo>
                    <a:pt x="0" y="16995"/>
                  </a:lnTo>
                  <a:cubicBezTo>
                    <a:pt x="0" y="7609"/>
                    <a:pt x="7609" y="0"/>
                    <a:pt x="16995" y="0"/>
                  </a:cubicBezTo>
                  <a:close/>
                </a:path>
              </a:pathLst>
            </a:custGeom>
            <a:solidFill>
              <a:srgbClr val="01C892"/>
            </a:solidFill>
            <a:ln w="38100" cap="rnd" cmpd="sng">
              <a:solidFill>
                <a:srgbClr val="2828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 txBox="1"/>
            <p:nvPr/>
          </p:nvSpPr>
          <p:spPr>
            <a:xfrm>
              <a:off x="0" y="-9525"/>
              <a:ext cx="3479400" cy="11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" name="Google Shape;17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26700" y="2348210"/>
            <a:ext cx="1646050" cy="151944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687775" y="3987979"/>
            <a:ext cx="10858200" cy="24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8250"/>
              <a:buFont typeface="Poppins"/>
              <a:buNone/>
              <a:defRPr sz="8250" b="1" i="0" u="none" strike="noStrike" cap="none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113350" y="6604668"/>
            <a:ext cx="10432800" cy="549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spcBef>
                <a:spcPts val="64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8370075" y="2970700"/>
            <a:ext cx="10118066" cy="6829561"/>
          </a:xfrm>
          <a:custGeom>
            <a:avLst/>
            <a:gdLst/>
            <a:ahLst/>
            <a:cxnLst/>
            <a:rect l="l" t="t" r="r" b="b"/>
            <a:pathLst>
              <a:path w="3122860" h="1798436" extrusionOk="0">
                <a:moveTo>
                  <a:pt x="18282" y="0"/>
                </a:moveTo>
                <a:lnTo>
                  <a:pt x="3104578" y="0"/>
                </a:lnTo>
                <a:cubicBezTo>
                  <a:pt x="3114675" y="0"/>
                  <a:pt x="3122860" y="8185"/>
                  <a:pt x="3122860" y="18282"/>
                </a:cubicBezTo>
                <a:lnTo>
                  <a:pt x="3122860" y="1780154"/>
                </a:lnTo>
                <a:cubicBezTo>
                  <a:pt x="3122860" y="1790251"/>
                  <a:pt x="3114675" y="1798436"/>
                  <a:pt x="3104578" y="1798436"/>
                </a:cubicBezTo>
                <a:lnTo>
                  <a:pt x="18282" y="1798436"/>
                </a:lnTo>
                <a:cubicBezTo>
                  <a:pt x="8185" y="1798436"/>
                  <a:pt x="0" y="1790251"/>
                  <a:pt x="0" y="1780154"/>
                </a:cubicBezTo>
                <a:lnTo>
                  <a:pt x="0" y="18282"/>
                </a:lnTo>
                <a:cubicBezTo>
                  <a:pt x="0" y="8185"/>
                  <a:pt x="8185" y="0"/>
                  <a:pt x="18282" y="0"/>
                </a:cubicBezTo>
                <a:close/>
              </a:path>
            </a:pathLst>
          </a:custGeom>
          <a:solidFill>
            <a:srgbClr val="FACB65"/>
          </a:solidFill>
          <a:ln w="38100" cap="rnd" cmpd="sng">
            <a:solidFill>
              <a:srgbClr val="2828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962025" y="991885"/>
            <a:ext cx="8890688" cy="8304597"/>
          </a:xfrm>
          <a:custGeom>
            <a:avLst/>
            <a:gdLst/>
            <a:ahLst/>
            <a:cxnLst/>
            <a:rect l="l" t="t" r="r" b="b"/>
            <a:pathLst>
              <a:path w="2341195" h="2186859" extrusionOk="0">
                <a:moveTo>
                  <a:pt x="24386" y="0"/>
                </a:moveTo>
                <a:lnTo>
                  <a:pt x="2316809" y="0"/>
                </a:lnTo>
                <a:cubicBezTo>
                  <a:pt x="2323276" y="0"/>
                  <a:pt x="2329479" y="2569"/>
                  <a:pt x="2334052" y="7143"/>
                </a:cubicBezTo>
                <a:cubicBezTo>
                  <a:pt x="2338626" y="11716"/>
                  <a:pt x="2341195" y="17919"/>
                  <a:pt x="2341195" y="24386"/>
                </a:cubicBezTo>
                <a:lnTo>
                  <a:pt x="2341195" y="2162473"/>
                </a:lnTo>
                <a:cubicBezTo>
                  <a:pt x="2341195" y="2168940"/>
                  <a:pt x="2338626" y="2175143"/>
                  <a:pt x="2334052" y="2179716"/>
                </a:cubicBezTo>
                <a:cubicBezTo>
                  <a:pt x="2329479" y="2184290"/>
                  <a:pt x="2323276" y="2186859"/>
                  <a:pt x="2316809" y="2186859"/>
                </a:cubicBezTo>
                <a:lnTo>
                  <a:pt x="24386" y="2186859"/>
                </a:lnTo>
                <a:cubicBezTo>
                  <a:pt x="10918" y="2186859"/>
                  <a:pt x="0" y="2175941"/>
                  <a:pt x="0" y="2162473"/>
                </a:cubicBezTo>
                <a:lnTo>
                  <a:pt x="0" y="24386"/>
                </a:lnTo>
                <a:cubicBezTo>
                  <a:pt x="0" y="10918"/>
                  <a:pt x="10918" y="0"/>
                  <a:pt x="24386" y="0"/>
                </a:cubicBezTo>
                <a:close/>
              </a:path>
            </a:pathLst>
          </a:custGeom>
          <a:solidFill>
            <a:srgbClr val="FFFFFF"/>
          </a:solidFill>
          <a:ln w="38100" cap="rnd" cmpd="sng">
            <a:solidFill>
              <a:srgbClr val="2828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46837" y="1532125"/>
            <a:ext cx="8024458" cy="77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/>
        </p:nvSpPr>
        <p:spPr>
          <a:xfrm>
            <a:off x="11081513" y="3415543"/>
            <a:ext cx="1440600" cy="10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91" b="1" i="0" u="none" strike="noStrike" cap="none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11081513" y="4954431"/>
            <a:ext cx="1440600" cy="10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91" b="1" i="0" u="none" strike="noStrike" cap="none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11021020" y="6493319"/>
            <a:ext cx="1561800" cy="10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91" b="1" i="0" u="none" strike="noStrike" cap="none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11081513" y="8032207"/>
            <a:ext cx="1440600" cy="10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91" b="1" i="0" u="none" strike="noStrike" cap="none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10193775" y="991875"/>
            <a:ext cx="7577400" cy="1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8450"/>
              <a:buFont typeface="Poppins"/>
              <a:buNone/>
              <a:defRPr sz="8450" b="1" i="0" u="none" strike="noStrike" cap="none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None/>
              <a:defRPr sz="1800">
                <a:solidFill>
                  <a:srgbClr val="28282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None/>
              <a:defRPr sz="1800">
                <a:solidFill>
                  <a:srgbClr val="28282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None/>
              <a:defRPr sz="1800">
                <a:solidFill>
                  <a:srgbClr val="28282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None/>
              <a:defRPr sz="1800">
                <a:solidFill>
                  <a:srgbClr val="28282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None/>
              <a:defRPr sz="1800">
                <a:solidFill>
                  <a:srgbClr val="28282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None/>
              <a:defRPr sz="1800">
                <a:solidFill>
                  <a:srgbClr val="28282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None/>
              <a:defRPr sz="1800">
                <a:solidFill>
                  <a:srgbClr val="28282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None/>
              <a:defRPr sz="1800">
                <a:solidFill>
                  <a:srgbClr val="28282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12808250" y="3671300"/>
            <a:ext cx="7052400" cy="549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250"/>
              <a:buFont typeface="Asap Medium"/>
              <a:buNone/>
              <a:defRPr sz="3250">
                <a:latin typeface="Asap Medium"/>
                <a:ea typeface="Asap Medium"/>
                <a:cs typeface="Asap Medium"/>
                <a:sym typeface="Asap Medium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2"/>
          </p:nvPr>
        </p:nvSpPr>
        <p:spPr>
          <a:xfrm>
            <a:off x="12808250" y="5210175"/>
            <a:ext cx="7052400" cy="549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250"/>
              <a:buFont typeface="Asap Medium"/>
              <a:buNone/>
              <a:defRPr sz="3250">
                <a:latin typeface="Asap Medium"/>
                <a:ea typeface="Asap Medium"/>
                <a:cs typeface="Asap Medium"/>
                <a:sym typeface="Asap Medium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3"/>
          </p:nvPr>
        </p:nvSpPr>
        <p:spPr>
          <a:xfrm>
            <a:off x="12808250" y="6749050"/>
            <a:ext cx="7052400" cy="549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250"/>
              <a:buFont typeface="Asap Medium"/>
              <a:buNone/>
              <a:defRPr sz="3250">
                <a:latin typeface="Asap Medium"/>
                <a:ea typeface="Asap Medium"/>
                <a:cs typeface="Asap Medium"/>
                <a:sym typeface="Asap Medium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4"/>
          </p:nvPr>
        </p:nvSpPr>
        <p:spPr>
          <a:xfrm>
            <a:off x="12808250" y="8287925"/>
            <a:ext cx="7052400" cy="549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250"/>
              <a:buFont typeface="Asap Medium"/>
              <a:buNone/>
              <a:defRPr sz="3250">
                <a:latin typeface="Asap Medium"/>
                <a:ea typeface="Asap Medium"/>
                <a:cs typeface="Asap Medium"/>
                <a:sym typeface="Asap Medium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1028700" y="2672300"/>
            <a:ext cx="8922000" cy="154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>
              <a:spcBef>
                <a:spcPts val="640"/>
              </a:spcBef>
              <a:spcAft>
                <a:spcPts val="0"/>
              </a:spcAft>
              <a:buSzPts val="2300"/>
              <a:buChar char="•"/>
              <a:defRPr/>
            </a:lvl1pPr>
            <a:lvl2pPr marL="914400" lvl="1" indent="-37465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marL="1371600" lvl="2" indent="-37465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marL="1828800" lvl="3" indent="-37465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marL="2286000" lvl="4" indent="-37465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marL="2743200" lvl="5" indent="-37465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marL="3200400" lvl="6" indent="-37465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marL="3657600" lvl="7" indent="-37465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marL="4114800" lvl="8" indent="-37465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>
            <a:endParaRPr/>
          </a:p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13227" y="1906222"/>
            <a:ext cx="10425908" cy="71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1028700" y="4721297"/>
            <a:ext cx="7118296" cy="1110924"/>
          </a:xfrm>
          <a:custGeom>
            <a:avLst/>
            <a:gdLst/>
            <a:ahLst/>
            <a:cxnLst/>
            <a:rect l="l" t="t" r="r" b="b"/>
            <a:pathLst>
              <a:path w="1874469" h="292541" extrusionOk="0">
                <a:moveTo>
                  <a:pt x="20668" y="0"/>
                </a:moveTo>
                <a:lnTo>
                  <a:pt x="1853801" y="0"/>
                </a:lnTo>
                <a:cubicBezTo>
                  <a:pt x="1865215" y="0"/>
                  <a:pt x="1874469" y="9253"/>
                  <a:pt x="1874469" y="20668"/>
                </a:cubicBezTo>
                <a:lnTo>
                  <a:pt x="1874469" y="271873"/>
                </a:lnTo>
                <a:cubicBezTo>
                  <a:pt x="1874469" y="283288"/>
                  <a:pt x="1865215" y="292541"/>
                  <a:pt x="1853801" y="292541"/>
                </a:cubicBezTo>
                <a:lnTo>
                  <a:pt x="20668" y="292541"/>
                </a:lnTo>
                <a:cubicBezTo>
                  <a:pt x="9253" y="292541"/>
                  <a:pt x="0" y="283288"/>
                  <a:pt x="0" y="271873"/>
                </a:cubicBezTo>
                <a:lnTo>
                  <a:pt x="0" y="20668"/>
                </a:lnTo>
                <a:cubicBezTo>
                  <a:pt x="0" y="9253"/>
                  <a:pt x="9253" y="0"/>
                  <a:pt x="20668" y="0"/>
                </a:cubicBezTo>
                <a:close/>
              </a:path>
            </a:pathLst>
          </a:custGeom>
          <a:solidFill>
            <a:srgbClr val="FACB65"/>
          </a:solidFill>
          <a:ln w="38100" cap="sq" cmpd="sng">
            <a:solidFill>
              <a:srgbClr val="2828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1028700" y="6340973"/>
            <a:ext cx="7118296" cy="1110924"/>
          </a:xfrm>
          <a:custGeom>
            <a:avLst/>
            <a:gdLst/>
            <a:ahLst/>
            <a:cxnLst/>
            <a:rect l="l" t="t" r="r" b="b"/>
            <a:pathLst>
              <a:path w="1874469" h="292541" extrusionOk="0">
                <a:moveTo>
                  <a:pt x="20668" y="0"/>
                </a:moveTo>
                <a:lnTo>
                  <a:pt x="1853801" y="0"/>
                </a:lnTo>
                <a:cubicBezTo>
                  <a:pt x="1865215" y="0"/>
                  <a:pt x="1874469" y="9253"/>
                  <a:pt x="1874469" y="20668"/>
                </a:cubicBezTo>
                <a:lnTo>
                  <a:pt x="1874469" y="271873"/>
                </a:lnTo>
                <a:cubicBezTo>
                  <a:pt x="1874469" y="283288"/>
                  <a:pt x="1865215" y="292541"/>
                  <a:pt x="1853801" y="292541"/>
                </a:cubicBezTo>
                <a:lnTo>
                  <a:pt x="20668" y="292541"/>
                </a:lnTo>
                <a:cubicBezTo>
                  <a:pt x="9253" y="292541"/>
                  <a:pt x="0" y="283288"/>
                  <a:pt x="0" y="271873"/>
                </a:cubicBezTo>
                <a:lnTo>
                  <a:pt x="0" y="20668"/>
                </a:lnTo>
                <a:cubicBezTo>
                  <a:pt x="0" y="9253"/>
                  <a:pt x="9253" y="0"/>
                  <a:pt x="20668" y="0"/>
                </a:cubicBezTo>
                <a:close/>
              </a:path>
            </a:pathLst>
          </a:custGeom>
          <a:solidFill>
            <a:srgbClr val="FFFFFF"/>
          </a:solidFill>
          <a:ln w="38100" cap="sq" cmpd="sng">
            <a:solidFill>
              <a:srgbClr val="2828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1028700" y="7960650"/>
            <a:ext cx="7118296" cy="1110924"/>
          </a:xfrm>
          <a:custGeom>
            <a:avLst/>
            <a:gdLst/>
            <a:ahLst/>
            <a:cxnLst/>
            <a:rect l="l" t="t" r="r" b="b"/>
            <a:pathLst>
              <a:path w="1874469" h="292541" extrusionOk="0">
                <a:moveTo>
                  <a:pt x="20668" y="0"/>
                </a:moveTo>
                <a:lnTo>
                  <a:pt x="1853801" y="0"/>
                </a:lnTo>
                <a:cubicBezTo>
                  <a:pt x="1865215" y="0"/>
                  <a:pt x="1874469" y="9253"/>
                  <a:pt x="1874469" y="20668"/>
                </a:cubicBezTo>
                <a:lnTo>
                  <a:pt x="1874469" y="271873"/>
                </a:lnTo>
                <a:cubicBezTo>
                  <a:pt x="1874469" y="283288"/>
                  <a:pt x="1865215" y="292541"/>
                  <a:pt x="1853801" y="292541"/>
                </a:cubicBezTo>
                <a:lnTo>
                  <a:pt x="20668" y="292541"/>
                </a:lnTo>
                <a:cubicBezTo>
                  <a:pt x="9253" y="292541"/>
                  <a:pt x="0" y="283288"/>
                  <a:pt x="0" y="271873"/>
                </a:cubicBezTo>
                <a:lnTo>
                  <a:pt x="0" y="20668"/>
                </a:lnTo>
                <a:cubicBezTo>
                  <a:pt x="0" y="9253"/>
                  <a:pt x="9253" y="0"/>
                  <a:pt x="20668" y="0"/>
                </a:cubicBezTo>
                <a:close/>
              </a:path>
            </a:pathLst>
          </a:custGeom>
          <a:solidFill>
            <a:srgbClr val="01C892"/>
          </a:solidFill>
          <a:ln w="38100" cap="sq" cmpd="sng">
            <a:solidFill>
              <a:srgbClr val="2828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1028700" y="991875"/>
            <a:ext cx="17975700" cy="1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8450"/>
              <a:buFont typeface="Poppins"/>
              <a:buNone/>
              <a:defRPr sz="8450" b="1" i="0" u="none" strike="noStrike" cap="none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None/>
              <a:defRPr sz="1800">
                <a:solidFill>
                  <a:srgbClr val="28282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None/>
              <a:defRPr sz="1800">
                <a:solidFill>
                  <a:srgbClr val="28282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None/>
              <a:defRPr sz="1800">
                <a:solidFill>
                  <a:srgbClr val="28282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None/>
              <a:defRPr sz="1800">
                <a:solidFill>
                  <a:srgbClr val="28282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None/>
              <a:defRPr sz="1800">
                <a:solidFill>
                  <a:srgbClr val="28282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None/>
              <a:defRPr sz="1800">
                <a:solidFill>
                  <a:srgbClr val="28282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None/>
              <a:defRPr sz="1800">
                <a:solidFill>
                  <a:srgbClr val="28282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None/>
              <a:defRPr sz="1800">
                <a:solidFill>
                  <a:srgbClr val="28282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1061050" y="6621788"/>
            <a:ext cx="7052400" cy="549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650"/>
              <a:buNone/>
              <a:defRPr sz="26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1061050" y="5002075"/>
            <a:ext cx="7052400" cy="549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650"/>
              <a:buNone/>
              <a:defRPr sz="26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1061050" y="8241500"/>
            <a:ext cx="7052400" cy="549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650"/>
              <a:buNone/>
              <a:defRPr sz="26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6"/>
          <p:cNvGrpSpPr/>
          <p:nvPr/>
        </p:nvGrpSpPr>
        <p:grpSpPr>
          <a:xfrm>
            <a:off x="6862893" y="2886233"/>
            <a:ext cx="4562245" cy="6093223"/>
            <a:chOff x="0" y="-9525"/>
            <a:chExt cx="1201571" cy="1604789"/>
          </a:xfrm>
        </p:grpSpPr>
        <p:sp>
          <p:nvSpPr>
            <p:cNvPr id="45" name="Google Shape;45;p6"/>
            <p:cNvSpPr/>
            <p:nvPr/>
          </p:nvSpPr>
          <p:spPr>
            <a:xfrm>
              <a:off x="0" y="0"/>
              <a:ext cx="1201571" cy="1595264"/>
            </a:xfrm>
            <a:custGeom>
              <a:avLst/>
              <a:gdLst/>
              <a:ahLst/>
              <a:cxnLst/>
              <a:rect l="l" t="t" r="r" b="b"/>
              <a:pathLst>
                <a:path w="1201571" h="1595264" extrusionOk="0">
                  <a:moveTo>
                    <a:pt x="86545" y="0"/>
                  </a:moveTo>
                  <a:lnTo>
                    <a:pt x="1115026" y="0"/>
                  </a:lnTo>
                  <a:cubicBezTo>
                    <a:pt x="1162823" y="0"/>
                    <a:pt x="1201571" y="38748"/>
                    <a:pt x="1201571" y="86545"/>
                  </a:cubicBezTo>
                  <a:lnTo>
                    <a:pt x="1201571" y="1508719"/>
                  </a:lnTo>
                  <a:cubicBezTo>
                    <a:pt x="1201571" y="1556516"/>
                    <a:pt x="1162823" y="1595264"/>
                    <a:pt x="1115026" y="1595264"/>
                  </a:cubicBezTo>
                  <a:lnTo>
                    <a:pt x="86545" y="1595264"/>
                  </a:lnTo>
                  <a:cubicBezTo>
                    <a:pt x="38748" y="1595264"/>
                    <a:pt x="0" y="1556516"/>
                    <a:pt x="0" y="1508719"/>
                  </a:cubicBezTo>
                  <a:lnTo>
                    <a:pt x="0" y="86545"/>
                  </a:lnTo>
                  <a:cubicBezTo>
                    <a:pt x="0" y="38748"/>
                    <a:pt x="38748" y="0"/>
                    <a:pt x="8654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6"/>
            <p:cNvSpPr txBox="1"/>
            <p:nvPr/>
          </p:nvSpPr>
          <p:spPr>
            <a:xfrm>
              <a:off x="0" y="-9525"/>
              <a:ext cx="1201500" cy="160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7496900" y="7009195"/>
            <a:ext cx="3292200" cy="154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ctr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55600" algn="ctr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55600" algn="ctr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156150" y="753975"/>
            <a:ext cx="17975700" cy="1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8450"/>
              <a:buFont typeface="Poppins"/>
              <a:buNone/>
              <a:defRPr sz="8450" b="1" i="0" u="none" strike="noStrike" cap="none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49" name="Google Shape;49;p6"/>
          <p:cNvGrpSpPr/>
          <p:nvPr/>
        </p:nvGrpSpPr>
        <p:grpSpPr>
          <a:xfrm>
            <a:off x="12272832" y="2886233"/>
            <a:ext cx="4562245" cy="6093223"/>
            <a:chOff x="0" y="-9525"/>
            <a:chExt cx="1201571" cy="1604789"/>
          </a:xfrm>
        </p:grpSpPr>
        <p:sp>
          <p:nvSpPr>
            <p:cNvPr id="50" name="Google Shape;50;p6"/>
            <p:cNvSpPr/>
            <p:nvPr/>
          </p:nvSpPr>
          <p:spPr>
            <a:xfrm>
              <a:off x="0" y="0"/>
              <a:ext cx="1201571" cy="1595264"/>
            </a:xfrm>
            <a:custGeom>
              <a:avLst/>
              <a:gdLst/>
              <a:ahLst/>
              <a:cxnLst/>
              <a:rect l="l" t="t" r="r" b="b"/>
              <a:pathLst>
                <a:path w="1201571" h="1595264" extrusionOk="0">
                  <a:moveTo>
                    <a:pt x="86545" y="0"/>
                  </a:moveTo>
                  <a:lnTo>
                    <a:pt x="1115026" y="0"/>
                  </a:lnTo>
                  <a:cubicBezTo>
                    <a:pt x="1162823" y="0"/>
                    <a:pt x="1201571" y="38748"/>
                    <a:pt x="1201571" y="86545"/>
                  </a:cubicBezTo>
                  <a:lnTo>
                    <a:pt x="1201571" y="1508719"/>
                  </a:lnTo>
                  <a:cubicBezTo>
                    <a:pt x="1201571" y="1556516"/>
                    <a:pt x="1162823" y="1595264"/>
                    <a:pt x="1115026" y="1595264"/>
                  </a:cubicBezTo>
                  <a:lnTo>
                    <a:pt x="86545" y="1595264"/>
                  </a:lnTo>
                  <a:cubicBezTo>
                    <a:pt x="38748" y="1595264"/>
                    <a:pt x="0" y="1556516"/>
                    <a:pt x="0" y="1508719"/>
                  </a:cubicBezTo>
                  <a:lnTo>
                    <a:pt x="0" y="86545"/>
                  </a:lnTo>
                  <a:cubicBezTo>
                    <a:pt x="0" y="38748"/>
                    <a:pt x="38748" y="0"/>
                    <a:pt x="8654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 txBox="1"/>
            <p:nvPr/>
          </p:nvSpPr>
          <p:spPr>
            <a:xfrm>
              <a:off x="0" y="-9525"/>
              <a:ext cx="1201500" cy="160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" name="Google Shape;52;p6"/>
          <p:cNvSpPr/>
          <p:nvPr/>
        </p:nvSpPr>
        <p:spPr>
          <a:xfrm>
            <a:off x="13369872" y="3511504"/>
            <a:ext cx="2367280" cy="2367280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lnTo>
                  <a:pt x="406400" y="0"/>
                </a:lnTo>
                <a:close/>
              </a:path>
            </a:pathLst>
          </a:custGeom>
          <a:solidFill>
            <a:srgbClr val="01C892"/>
          </a:solidFill>
          <a:ln w="38100" cap="sq" cmpd="sng">
            <a:solidFill>
              <a:srgbClr val="2828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987902" y="4155440"/>
            <a:ext cx="1137450" cy="109953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/>
          <p:nvPr/>
        </p:nvSpPr>
        <p:spPr>
          <a:xfrm>
            <a:off x="7959933" y="3511504"/>
            <a:ext cx="2367280" cy="2367280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lnTo>
                  <a:pt x="406400" y="0"/>
                </a:lnTo>
                <a:close/>
              </a:path>
            </a:pathLst>
          </a:custGeom>
          <a:solidFill>
            <a:srgbClr val="FFFFFF"/>
          </a:solidFill>
          <a:ln w="38100" cap="sq" cmpd="sng">
            <a:solidFill>
              <a:srgbClr val="2828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277" y="4011718"/>
            <a:ext cx="1137450" cy="1243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6"/>
          <p:cNvGrpSpPr/>
          <p:nvPr/>
        </p:nvGrpSpPr>
        <p:grpSpPr>
          <a:xfrm>
            <a:off x="1450922" y="2886233"/>
            <a:ext cx="4562245" cy="6093223"/>
            <a:chOff x="0" y="-9525"/>
            <a:chExt cx="1201571" cy="1604789"/>
          </a:xfrm>
        </p:grpSpPr>
        <p:sp>
          <p:nvSpPr>
            <p:cNvPr id="57" name="Google Shape;57;p6"/>
            <p:cNvSpPr/>
            <p:nvPr/>
          </p:nvSpPr>
          <p:spPr>
            <a:xfrm>
              <a:off x="0" y="0"/>
              <a:ext cx="1201571" cy="1595264"/>
            </a:xfrm>
            <a:custGeom>
              <a:avLst/>
              <a:gdLst/>
              <a:ahLst/>
              <a:cxnLst/>
              <a:rect l="l" t="t" r="r" b="b"/>
              <a:pathLst>
                <a:path w="1201571" h="1595264" extrusionOk="0">
                  <a:moveTo>
                    <a:pt x="86545" y="0"/>
                  </a:moveTo>
                  <a:lnTo>
                    <a:pt x="1115026" y="0"/>
                  </a:lnTo>
                  <a:cubicBezTo>
                    <a:pt x="1162823" y="0"/>
                    <a:pt x="1201571" y="38748"/>
                    <a:pt x="1201571" y="86545"/>
                  </a:cubicBezTo>
                  <a:lnTo>
                    <a:pt x="1201571" y="1508719"/>
                  </a:lnTo>
                  <a:cubicBezTo>
                    <a:pt x="1201571" y="1556516"/>
                    <a:pt x="1162823" y="1595264"/>
                    <a:pt x="1115026" y="1595264"/>
                  </a:cubicBezTo>
                  <a:lnTo>
                    <a:pt x="86545" y="1595264"/>
                  </a:lnTo>
                  <a:cubicBezTo>
                    <a:pt x="38748" y="1595264"/>
                    <a:pt x="0" y="1556516"/>
                    <a:pt x="0" y="1508719"/>
                  </a:cubicBezTo>
                  <a:lnTo>
                    <a:pt x="0" y="86545"/>
                  </a:lnTo>
                  <a:cubicBezTo>
                    <a:pt x="0" y="38748"/>
                    <a:pt x="38748" y="0"/>
                    <a:pt x="8654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 txBox="1"/>
            <p:nvPr/>
          </p:nvSpPr>
          <p:spPr>
            <a:xfrm>
              <a:off x="0" y="-9525"/>
              <a:ext cx="1201500" cy="160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59;p6"/>
          <p:cNvSpPr/>
          <p:nvPr/>
        </p:nvSpPr>
        <p:spPr>
          <a:xfrm>
            <a:off x="2425577" y="3511504"/>
            <a:ext cx="2367280" cy="2367280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lnTo>
                  <a:pt x="406400" y="0"/>
                </a:lnTo>
                <a:close/>
              </a:path>
            </a:pathLst>
          </a:custGeom>
          <a:solidFill>
            <a:srgbClr val="FACB65"/>
          </a:solidFill>
          <a:ln w="38100" cap="sq" cmpd="sng">
            <a:solidFill>
              <a:srgbClr val="2828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0928" y="4229134"/>
            <a:ext cx="1137450" cy="122792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6"/>
          <p:cNvSpPr txBox="1">
            <a:spLocks noGrp="1"/>
          </p:cNvSpPr>
          <p:nvPr>
            <p:ph type="subTitle" idx="2"/>
          </p:nvPr>
        </p:nvSpPr>
        <p:spPr>
          <a:xfrm>
            <a:off x="7241275" y="6307750"/>
            <a:ext cx="3805500" cy="549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650"/>
              <a:buNone/>
              <a:defRPr sz="26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body" idx="3"/>
          </p:nvPr>
        </p:nvSpPr>
        <p:spPr>
          <a:xfrm>
            <a:off x="1962525" y="7009195"/>
            <a:ext cx="3292200" cy="154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ctr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55600" algn="ctr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55600" algn="ctr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subTitle" idx="4"/>
          </p:nvPr>
        </p:nvSpPr>
        <p:spPr>
          <a:xfrm>
            <a:off x="1706900" y="6307750"/>
            <a:ext cx="3805500" cy="549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650"/>
              <a:buNone/>
              <a:defRPr sz="26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5"/>
          </p:nvPr>
        </p:nvSpPr>
        <p:spPr>
          <a:xfrm>
            <a:off x="12906388" y="7009195"/>
            <a:ext cx="3292200" cy="154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ctr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55600" algn="ctr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55600" algn="ctr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ubTitle" idx="6"/>
          </p:nvPr>
        </p:nvSpPr>
        <p:spPr>
          <a:xfrm>
            <a:off x="12650763" y="6307750"/>
            <a:ext cx="3805500" cy="549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650"/>
              <a:buNone/>
              <a:defRPr sz="26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7"/>
          <p:cNvPicPr preferRelativeResize="0"/>
          <p:nvPr/>
        </p:nvPicPr>
        <p:blipFill rotWithShape="1">
          <a:blip r:embed="rId2">
            <a:alphaModFix/>
          </a:blip>
          <a:srcRect b="13088"/>
          <a:stretch/>
        </p:blipFill>
        <p:spPr>
          <a:xfrm>
            <a:off x="1527825" y="3106451"/>
            <a:ext cx="7614549" cy="71805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7"/>
          <p:cNvSpPr/>
          <p:nvPr/>
        </p:nvSpPr>
        <p:spPr>
          <a:xfrm>
            <a:off x="10727361" y="2692828"/>
            <a:ext cx="1637792" cy="1637792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lnTo>
                  <a:pt x="406400" y="0"/>
                </a:lnTo>
                <a:close/>
              </a:path>
            </a:pathLst>
          </a:custGeom>
          <a:solidFill>
            <a:srgbClr val="FACB65"/>
          </a:solidFill>
          <a:ln w="38100" cap="sq" cmpd="sng">
            <a:solidFill>
              <a:srgbClr val="2828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7"/>
          <p:cNvSpPr/>
          <p:nvPr/>
        </p:nvSpPr>
        <p:spPr>
          <a:xfrm>
            <a:off x="10727361" y="5208117"/>
            <a:ext cx="1637792" cy="1637792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lnTo>
                  <a:pt x="406400" y="0"/>
                </a:lnTo>
                <a:close/>
              </a:path>
            </a:pathLst>
          </a:custGeom>
          <a:solidFill>
            <a:srgbClr val="FFFFFF"/>
          </a:solidFill>
          <a:ln w="38100" cap="sq" cmpd="sng">
            <a:solidFill>
              <a:srgbClr val="2828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7"/>
          <p:cNvSpPr/>
          <p:nvPr/>
        </p:nvSpPr>
        <p:spPr>
          <a:xfrm>
            <a:off x="10727361" y="7722686"/>
            <a:ext cx="1637792" cy="1637792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lnTo>
                  <a:pt x="406400" y="0"/>
                </a:lnTo>
                <a:close/>
              </a:path>
            </a:pathLst>
          </a:custGeom>
          <a:solidFill>
            <a:srgbClr val="01C892"/>
          </a:solidFill>
          <a:ln w="38100" cap="sq" cmpd="sng">
            <a:solidFill>
              <a:srgbClr val="2828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7"/>
          <p:cNvSpPr txBox="1"/>
          <p:nvPr/>
        </p:nvSpPr>
        <p:spPr>
          <a:xfrm>
            <a:off x="10974809" y="3085726"/>
            <a:ext cx="1077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91" b="1" i="0" u="none" strike="noStrike" cap="none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/>
          </a:p>
        </p:txBody>
      </p:sp>
      <p:sp>
        <p:nvSpPr>
          <p:cNvPr id="72" name="Google Shape;72;p7"/>
          <p:cNvSpPr txBox="1"/>
          <p:nvPr/>
        </p:nvSpPr>
        <p:spPr>
          <a:xfrm>
            <a:off x="10974809" y="5601015"/>
            <a:ext cx="1077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91" b="1" i="0" u="none" strike="noStrike" cap="none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/>
          </a:p>
        </p:txBody>
      </p:sp>
      <p:sp>
        <p:nvSpPr>
          <p:cNvPr id="73" name="Google Shape;73;p7"/>
          <p:cNvSpPr txBox="1"/>
          <p:nvPr/>
        </p:nvSpPr>
        <p:spPr>
          <a:xfrm>
            <a:off x="10974809" y="8115584"/>
            <a:ext cx="1077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91" b="1" i="0" u="none" strike="noStrike" cap="none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body" idx="1"/>
          </p:nvPr>
        </p:nvSpPr>
        <p:spPr>
          <a:xfrm>
            <a:off x="12792375" y="3509902"/>
            <a:ext cx="3292200" cy="104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556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55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subTitle" idx="2"/>
          </p:nvPr>
        </p:nvSpPr>
        <p:spPr>
          <a:xfrm>
            <a:off x="12792375" y="2808463"/>
            <a:ext cx="3805500" cy="549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2650"/>
              <a:buNone/>
              <a:defRPr sz="26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body" idx="3"/>
          </p:nvPr>
        </p:nvSpPr>
        <p:spPr>
          <a:xfrm>
            <a:off x="12792375" y="5854377"/>
            <a:ext cx="3292200" cy="104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556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55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subTitle" idx="4"/>
          </p:nvPr>
        </p:nvSpPr>
        <p:spPr>
          <a:xfrm>
            <a:off x="12792375" y="5152938"/>
            <a:ext cx="3805500" cy="549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2650"/>
              <a:buNone/>
              <a:defRPr sz="26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5"/>
          </p:nvPr>
        </p:nvSpPr>
        <p:spPr>
          <a:xfrm>
            <a:off x="12792375" y="8373290"/>
            <a:ext cx="3292200" cy="104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556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55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ubTitle" idx="6"/>
          </p:nvPr>
        </p:nvSpPr>
        <p:spPr>
          <a:xfrm>
            <a:off x="12792375" y="7671850"/>
            <a:ext cx="3805500" cy="549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2650"/>
              <a:buNone/>
              <a:defRPr sz="26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156150" y="753975"/>
            <a:ext cx="17975700" cy="1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8450"/>
              <a:buFont typeface="Poppins"/>
              <a:buNone/>
              <a:defRPr sz="8450" b="1" i="0" u="none" strike="noStrike" cap="none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4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/>
          <p:nvPr/>
        </p:nvSpPr>
        <p:spPr>
          <a:xfrm>
            <a:off x="1589563" y="5818253"/>
            <a:ext cx="3488050" cy="3488050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lnTo>
                  <a:pt x="406400" y="0"/>
                </a:lnTo>
                <a:close/>
              </a:path>
            </a:pathLst>
          </a:custGeom>
          <a:solidFill>
            <a:srgbClr val="2828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8"/>
          <p:cNvSpPr>
            <a:spLocks noGrp="1"/>
          </p:cNvSpPr>
          <p:nvPr>
            <p:ph type="pic" idx="2"/>
          </p:nvPr>
        </p:nvSpPr>
        <p:spPr>
          <a:xfrm>
            <a:off x="1643850" y="5872525"/>
            <a:ext cx="3379500" cy="3379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4" name="Google Shape;84;p8"/>
          <p:cNvSpPr/>
          <p:nvPr/>
        </p:nvSpPr>
        <p:spPr>
          <a:xfrm>
            <a:off x="7399975" y="3108457"/>
            <a:ext cx="3488050" cy="3488050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lnTo>
                  <a:pt x="406400" y="0"/>
                </a:lnTo>
                <a:close/>
              </a:path>
            </a:pathLst>
          </a:custGeom>
          <a:solidFill>
            <a:srgbClr val="2828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13211323" y="5818253"/>
            <a:ext cx="3488050" cy="3488050"/>
            <a:chOff x="0" y="0"/>
            <a:chExt cx="812800" cy="812800"/>
          </a:xfrm>
        </p:grpSpPr>
        <p:sp>
          <p:nvSpPr>
            <p:cNvPr id="86" name="Google Shape;86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 txBox="1"/>
            <p:nvPr/>
          </p:nvSpPr>
          <p:spPr>
            <a:xfrm>
              <a:off x="76200" y="66675"/>
              <a:ext cx="660300" cy="6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1144522" y="4625883"/>
            <a:ext cx="4378165" cy="726440"/>
          </a:xfrm>
          <a:custGeom>
            <a:avLst/>
            <a:gdLst/>
            <a:ahLst/>
            <a:cxnLst/>
            <a:rect l="l" t="t" r="r" b="b"/>
            <a:pathLst>
              <a:path w="2449323" h="406400" extrusionOk="0">
                <a:moveTo>
                  <a:pt x="2246123" y="0"/>
                </a:moveTo>
                <a:cubicBezTo>
                  <a:pt x="2358348" y="0"/>
                  <a:pt x="2449323" y="90976"/>
                  <a:pt x="2449323" y="203200"/>
                </a:cubicBezTo>
                <a:cubicBezTo>
                  <a:pt x="2449323" y="315424"/>
                  <a:pt x="2358348" y="406400"/>
                  <a:pt x="2246123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FACB65"/>
          </a:solidFill>
          <a:ln w="38100" cap="sq" cmpd="sng">
            <a:solidFill>
              <a:srgbClr val="2828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" name="Google Shape;89;p8"/>
          <p:cNvGrpSpPr/>
          <p:nvPr/>
        </p:nvGrpSpPr>
        <p:grpSpPr>
          <a:xfrm>
            <a:off x="6954934" y="6978838"/>
            <a:ext cx="4378165" cy="743466"/>
            <a:chOff x="0" y="-9525"/>
            <a:chExt cx="2449323" cy="415925"/>
          </a:xfrm>
        </p:grpSpPr>
        <p:sp>
          <p:nvSpPr>
            <p:cNvPr id="90" name="Google Shape;90;p8"/>
            <p:cNvSpPr/>
            <p:nvPr/>
          </p:nvSpPr>
          <p:spPr>
            <a:xfrm>
              <a:off x="0" y="0"/>
              <a:ext cx="2449323" cy="406400"/>
            </a:xfrm>
            <a:custGeom>
              <a:avLst/>
              <a:gdLst/>
              <a:ahLst/>
              <a:cxnLst/>
              <a:rect l="l" t="t" r="r" b="b"/>
              <a:pathLst>
                <a:path w="2449323" h="406400" extrusionOk="0">
                  <a:moveTo>
                    <a:pt x="2246123" y="0"/>
                  </a:moveTo>
                  <a:cubicBezTo>
                    <a:pt x="2358348" y="0"/>
                    <a:pt x="2449323" y="90976"/>
                    <a:pt x="2449323" y="203200"/>
                  </a:cubicBezTo>
                  <a:cubicBezTo>
                    <a:pt x="2449323" y="315424"/>
                    <a:pt x="2358348" y="406400"/>
                    <a:pt x="22461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28282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 txBox="1"/>
            <p:nvPr/>
          </p:nvSpPr>
          <p:spPr>
            <a:xfrm>
              <a:off x="0" y="-9525"/>
              <a:ext cx="2449200" cy="4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2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8"/>
          <p:cNvSpPr/>
          <p:nvPr/>
        </p:nvSpPr>
        <p:spPr>
          <a:xfrm>
            <a:off x="12766282" y="4617370"/>
            <a:ext cx="4378165" cy="726440"/>
          </a:xfrm>
          <a:custGeom>
            <a:avLst/>
            <a:gdLst/>
            <a:ahLst/>
            <a:cxnLst/>
            <a:rect l="l" t="t" r="r" b="b"/>
            <a:pathLst>
              <a:path w="2449323" h="406400" extrusionOk="0">
                <a:moveTo>
                  <a:pt x="2246123" y="0"/>
                </a:moveTo>
                <a:cubicBezTo>
                  <a:pt x="2358348" y="0"/>
                  <a:pt x="2449323" y="90976"/>
                  <a:pt x="2449323" y="203200"/>
                </a:cubicBezTo>
                <a:cubicBezTo>
                  <a:pt x="2449323" y="315424"/>
                  <a:pt x="2358348" y="406400"/>
                  <a:pt x="2246123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01C892"/>
          </a:solidFill>
          <a:ln w="38100" cap="sq" cmpd="sng">
            <a:solidFill>
              <a:srgbClr val="2828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56150" y="578775"/>
            <a:ext cx="17975700" cy="1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8450"/>
              <a:buFont typeface="Poppins"/>
              <a:buNone/>
              <a:defRPr sz="8450" b="1" i="0" u="none" strike="noStrike" cap="none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body" idx="1"/>
          </p:nvPr>
        </p:nvSpPr>
        <p:spPr>
          <a:xfrm>
            <a:off x="12968400" y="2588300"/>
            <a:ext cx="3974100" cy="1797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355600" algn="ctr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55600" algn="ctr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55600" algn="ctr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5" name="Google Shape;95;p8"/>
          <p:cNvSpPr txBox="1">
            <a:spLocks noGrp="1"/>
          </p:cNvSpPr>
          <p:nvPr>
            <p:ph type="body" idx="3"/>
          </p:nvPr>
        </p:nvSpPr>
        <p:spPr>
          <a:xfrm>
            <a:off x="7184100" y="7979050"/>
            <a:ext cx="3974100" cy="179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ctr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55600" algn="ctr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55600" algn="ctr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body" idx="4"/>
          </p:nvPr>
        </p:nvSpPr>
        <p:spPr>
          <a:xfrm>
            <a:off x="1345500" y="2588300"/>
            <a:ext cx="3974100" cy="1797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355600" algn="ctr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55600" algn="ctr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55600" algn="ctr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7" name="Google Shape;97;p8"/>
          <p:cNvSpPr txBox="1">
            <a:spLocks noGrp="1"/>
          </p:cNvSpPr>
          <p:nvPr>
            <p:ph type="subTitle" idx="5"/>
          </p:nvPr>
        </p:nvSpPr>
        <p:spPr>
          <a:xfrm>
            <a:off x="11937025" y="4705938"/>
            <a:ext cx="6034800" cy="549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650"/>
              <a:buFont typeface="Asap Medium"/>
              <a:buNone/>
              <a:defRPr sz="2650">
                <a:latin typeface="Asap Medium"/>
                <a:ea typeface="Asap Medium"/>
                <a:cs typeface="Asap Medium"/>
                <a:sym typeface="Asap Medium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9pPr>
          </a:lstStyle>
          <a:p>
            <a:endParaRPr/>
          </a:p>
        </p:txBody>
      </p:sp>
      <p:sp>
        <p:nvSpPr>
          <p:cNvPr id="98" name="Google Shape;98;p8"/>
          <p:cNvSpPr txBox="1">
            <a:spLocks noGrp="1"/>
          </p:cNvSpPr>
          <p:nvPr>
            <p:ph type="subTitle" idx="6"/>
          </p:nvPr>
        </p:nvSpPr>
        <p:spPr>
          <a:xfrm>
            <a:off x="6126600" y="7075925"/>
            <a:ext cx="6034800" cy="549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650"/>
              <a:buFont typeface="Asap Medium"/>
              <a:buNone/>
              <a:defRPr sz="2650">
                <a:latin typeface="Asap Medium"/>
                <a:ea typeface="Asap Medium"/>
                <a:cs typeface="Asap Medium"/>
                <a:sym typeface="Asap Medium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9pPr>
          </a:lstStyle>
          <a:p>
            <a:endParaRPr/>
          </a:p>
        </p:txBody>
      </p:sp>
      <p:sp>
        <p:nvSpPr>
          <p:cNvPr id="99" name="Google Shape;99;p8"/>
          <p:cNvSpPr txBox="1">
            <a:spLocks noGrp="1"/>
          </p:cNvSpPr>
          <p:nvPr>
            <p:ph type="subTitle" idx="7"/>
          </p:nvPr>
        </p:nvSpPr>
        <p:spPr>
          <a:xfrm>
            <a:off x="316175" y="4705938"/>
            <a:ext cx="6034800" cy="549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650"/>
              <a:buFont typeface="Asap Medium"/>
              <a:buNone/>
              <a:defRPr sz="2650">
                <a:latin typeface="Asap Medium"/>
                <a:ea typeface="Asap Medium"/>
                <a:cs typeface="Asap Medium"/>
                <a:sym typeface="Asap Medium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300"/>
              <a:buFont typeface="Asap Medium"/>
              <a:buNone/>
              <a:defRPr>
                <a:latin typeface="Asap Medium"/>
                <a:ea typeface="Asap Medium"/>
                <a:cs typeface="Asap Medium"/>
                <a:sym typeface="Asap Medium"/>
              </a:defRPr>
            </a:lvl9pPr>
          </a:lstStyle>
          <a:p>
            <a:endParaRPr/>
          </a:p>
        </p:txBody>
      </p:sp>
      <p:sp>
        <p:nvSpPr>
          <p:cNvPr id="100" name="Google Shape;100;p8"/>
          <p:cNvSpPr>
            <a:spLocks noGrp="1"/>
          </p:cNvSpPr>
          <p:nvPr>
            <p:ph type="pic" idx="8"/>
          </p:nvPr>
        </p:nvSpPr>
        <p:spPr>
          <a:xfrm>
            <a:off x="7454250" y="3162713"/>
            <a:ext cx="3379500" cy="3379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1" name="Google Shape;101;p8"/>
          <p:cNvSpPr>
            <a:spLocks noGrp="1"/>
          </p:cNvSpPr>
          <p:nvPr>
            <p:ph type="pic" idx="9"/>
          </p:nvPr>
        </p:nvSpPr>
        <p:spPr>
          <a:xfrm>
            <a:off x="13264650" y="5872513"/>
            <a:ext cx="3379500" cy="33795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242500"/>
            <a:ext cx="16809300" cy="1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50"/>
              <a:buFont typeface="Poppins"/>
              <a:buNone/>
              <a:defRPr sz="845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6337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746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ap"/>
              <a:buChar char="•"/>
              <a:defRPr sz="230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746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ap"/>
              <a:buChar char="–"/>
              <a:defRPr sz="230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746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ap"/>
              <a:buChar char="•"/>
              <a:defRPr sz="230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ap"/>
              <a:buChar char="–"/>
              <a:defRPr sz="230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ap"/>
              <a:buChar char="»"/>
              <a:defRPr sz="230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ap"/>
              <a:buChar char="•"/>
              <a:defRPr sz="230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ap"/>
              <a:buChar char="•"/>
              <a:defRPr sz="230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ap"/>
              <a:buChar char="•"/>
              <a:defRPr sz="230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ap"/>
              <a:buChar char="•"/>
              <a:defRPr sz="230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2.png"/><Relationship Id="rId5" Type="http://schemas.openxmlformats.org/officeDocument/2006/relationships/image" Target="../media/image26.png"/><Relationship Id="rId10" Type="http://schemas.openxmlformats.org/officeDocument/2006/relationships/image" Target="../media/image17.png"/><Relationship Id="rId4" Type="http://schemas.microsoft.com/office/2007/relationships/hdphoto" Target="../media/hdphoto5.wdp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microsoft.com/office/2007/relationships/hdphoto" Target="../media/hdphoto6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microsoft.com/office/2007/relationships/hdphoto" Target="../media/hdphoto5.wdp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39.png"/><Relationship Id="rId10" Type="http://schemas.microsoft.com/office/2007/relationships/hdphoto" Target="../media/hdphoto7.wdp"/><Relationship Id="rId4" Type="http://schemas.openxmlformats.org/officeDocument/2006/relationships/image" Target="../media/image3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3.jp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5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9"/>
          <p:cNvPicPr preferRelativeResize="0"/>
          <p:nvPr/>
        </p:nvPicPr>
        <p:blipFill rotWithShape="1">
          <a:blip r:embed="rId3">
            <a:alphaModFix/>
          </a:blip>
          <a:srcRect l="1739" b="36193"/>
          <a:stretch/>
        </p:blipFill>
        <p:spPr>
          <a:xfrm>
            <a:off x="-598076" y="5756570"/>
            <a:ext cx="7574064" cy="4734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9"/>
          <p:cNvGrpSpPr/>
          <p:nvPr/>
        </p:nvGrpSpPr>
        <p:grpSpPr>
          <a:xfrm>
            <a:off x="705557" y="1801143"/>
            <a:ext cx="16784551" cy="3746264"/>
            <a:chOff x="0" y="-9525"/>
            <a:chExt cx="3479276" cy="1102975"/>
          </a:xfrm>
        </p:grpSpPr>
        <p:sp>
          <p:nvSpPr>
            <p:cNvPr id="111" name="Google Shape;111;p9"/>
            <p:cNvSpPr/>
            <p:nvPr/>
          </p:nvSpPr>
          <p:spPr>
            <a:xfrm>
              <a:off x="0" y="0"/>
              <a:ext cx="3479276" cy="1093450"/>
            </a:xfrm>
            <a:custGeom>
              <a:avLst/>
              <a:gdLst/>
              <a:ahLst/>
              <a:cxnLst/>
              <a:rect l="l" t="t" r="r" b="b"/>
              <a:pathLst>
                <a:path w="3479276" h="1093450" extrusionOk="0">
                  <a:moveTo>
                    <a:pt x="16995" y="0"/>
                  </a:moveTo>
                  <a:lnTo>
                    <a:pt x="3462280" y="0"/>
                  </a:lnTo>
                  <a:cubicBezTo>
                    <a:pt x="3471666" y="0"/>
                    <a:pt x="3479276" y="7609"/>
                    <a:pt x="3479276" y="16995"/>
                  </a:cubicBezTo>
                  <a:lnTo>
                    <a:pt x="3479276" y="1076455"/>
                  </a:lnTo>
                  <a:cubicBezTo>
                    <a:pt x="3479276" y="1085841"/>
                    <a:pt x="3471666" y="1093450"/>
                    <a:pt x="3462280" y="1093450"/>
                  </a:cubicBezTo>
                  <a:lnTo>
                    <a:pt x="16995" y="1093450"/>
                  </a:lnTo>
                  <a:cubicBezTo>
                    <a:pt x="7609" y="1093450"/>
                    <a:pt x="0" y="1085841"/>
                    <a:pt x="0" y="1076455"/>
                  </a:cubicBezTo>
                  <a:lnTo>
                    <a:pt x="0" y="16995"/>
                  </a:lnTo>
                  <a:cubicBezTo>
                    <a:pt x="0" y="7609"/>
                    <a:pt x="7609" y="0"/>
                    <a:pt x="16995" y="0"/>
                  </a:cubicBezTo>
                  <a:close/>
                </a:path>
              </a:pathLst>
            </a:custGeom>
            <a:solidFill>
              <a:srgbClr val="01C892"/>
            </a:solidFill>
            <a:ln w="38100" cap="rnd" cmpd="sng">
              <a:solidFill>
                <a:srgbClr val="2828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 txBox="1"/>
            <p:nvPr/>
          </p:nvSpPr>
          <p:spPr>
            <a:xfrm>
              <a:off x="0" y="-9525"/>
              <a:ext cx="3479276" cy="1102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9"/>
          <p:cNvSpPr txBox="1"/>
          <p:nvPr/>
        </p:nvSpPr>
        <p:spPr>
          <a:xfrm>
            <a:off x="-25938" y="2575275"/>
            <a:ext cx="18247544" cy="127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91" b="1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POPULARITY IN</a:t>
            </a:r>
            <a:r>
              <a:rPr lang="en-US" sz="8291" b="1" i="0" u="none" strike="noStrike" cap="none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 SOCIAL MEDIA</a:t>
            </a:r>
            <a:endParaRPr dirty="0"/>
          </a:p>
        </p:txBody>
      </p:sp>
      <p:sp>
        <p:nvSpPr>
          <p:cNvPr id="114" name="Google Shape;114;p9"/>
          <p:cNvSpPr txBox="1"/>
          <p:nvPr/>
        </p:nvSpPr>
        <p:spPr>
          <a:xfrm>
            <a:off x="678412" y="4499249"/>
            <a:ext cx="16784552" cy="50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48" b="0" i="0" u="none" strike="noStrike" cap="none" dirty="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Data Science Research - Factors Influencing Post Popularity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F7E805-EDB5-77F5-7055-9E7A28FE9BF2}"/>
              </a:ext>
            </a:extLst>
          </p:cNvPr>
          <p:cNvSpPr/>
          <p:nvPr/>
        </p:nvSpPr>
        <p:spPr>
          <a:xfrm>
            <a:off x="-25938" y="9284122"/>
            <a:ext cx="1408700" cy="101042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D3338E-737A-8865-43E3-911631AA045B}"/>
              </a:ext>
            </a:extLst>
          </p:cNvPr>
          <p:cNvSpPr/>
          <p:nvPr/>
        </p:nvSpPr>
        <p:spPr>
          <a:xfrm>
            <a:off x="7085833" y="9370142"/>
            <a:ext cx="2367883" cy="9244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oogle Shape;236;p17">
            <a:extLst>
              <a:ext uri="{FF2B5EF4-FFF2-40B4-BE49-F238E27FC236}">
                <a16:creationId xmlns:a16="http://schemas.microsoft.com/office/drawing/2014/main" id="{FBEB0846-508D-372B-1433-D4D5480ABFE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1983" r="75339" b="22989"/>
          <a:stretch/>
        </p:blipFill>
        <p:spPr>
          <a:xfrm flipH="1">
            <a:off x="14182643" y="7401909"/>
            <a:ext cx="2774000" cy="289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EBEBD70-C584-DAB4-93A4-FF947693BBB4}"/>
              </a:ext>
            </a:extLst>
          </p:cNvPr>
          <p:cNvGrpSpPr/>
          <p:nvPr/>
        </p:nvGrpSpPr>
        <p:grpSpPr>
          <a:xfrm>
            <a:off x="12085319" y="5965863"/>
            <a:ext cx="3753419" cy="1725622"/>
            <a:chOff x="11795759" y="6047723"/>
            <a:chExt cx="3753419" cy="1725622"/>
          </a:xfrm>
        </p:grpSpPr>
        <p:pic>
          <p:nvPicPr>
            <p:cNvPr id="108" name="Google Shape;108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1795759" y="6047723"/>
              <a:ext cx="3753419" cy="1725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442055-6F46-7FD3-125A-BA6015C060C6}"/>
                </a:ext>
              </a:extLst>
            </p:cNvPr>
            <p:cNvSpPr/>
            <p:nvPr/>
          </p:nvSpPr>
          <p:spPr>
            <a:xfrm>
              <a:off x="12238380" y="6363419"/>
              <a:ext cx="3041703" cy="745319"/>
            </a:xfrm>
            <a:prstGeom prst="rect">
              <a:avLst/>
            </a:prstGeom>
            <a:solidFill>
              <a:srgbClr val="FACB6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Google Shape;114;p9">
              <a:extLst>
                <a:ext uri="{FF2B5EF4-FFF2-40B4-BE49-F238E27FC236}">
                  <a16:creationId xmlns:a16="http://schemas.microsoft.com/office/drawing/2014/main" id="{8395DB18-265D-03FB-D5C3-F2C8F22336A0}"/>
                </a:ext>
              </a:extLst>
            </p:cNvPr>
            <p:cNvSpPr txBox="1"/>
            <p:nvPr/>
          </p:nvSpPr>
          <p:spPr>
            <a:xfrm>
              <a:off x="12476276" y="6377448"/>
              <a:ext cx="2565909" cy="731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8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dirty="0">
                  <a:solidFill>
                    <a:srgbClr val="282828"/>
                  </a:solidFill>
                  <a:latin typeface="Asap"/>
                  <a:sym typeface="Asap"/>
                </a:rPr>
                <a:t>Group C</a:t>
              </a:r>
              <a:endParaRPr lang="en-US" sz="2400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BADB7B0-6BD7-956F-661E-7C7F799A12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9037912"/>
              </p:ext>
            </p:extLst>
          </p:nvPr>
        </p:nvGraphicFramePr>
        <p:xfrm>
          <a:off x="232012" y="2334929"/>
          <a:ext cx="17823976" cy="6972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8" name="Google Shape;218;p16"/>
          <p:cNvSpPr txBox="1"/>
          <p:nvPr/>
        </p:nvSpPr>
        <p:spPr>
          <a:xfrm>
            <a:off x="0" y="660816"/>
            <a:ext cx="18288000" cy="167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1" i="0" u="none" strike="noStrike" cap="none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Data Cleaning Process</a:t>
            </a:r>
            <a:endParaRPr dirty="0"/>
          </a:p>
        </p:txBody>
      </p:sp>
      <p:sp>
        <p:nvSpPr>
          <p:cNvPr id="2" name="Flowchart: Extract 1">
            <a:extLst>
              <a:ext uri="{FF2B5EF4-FFF2-40B4-BE49-F238E27FC236}">
                <a16:creationId xmlns:a16="http://schemas.microsoft.com/office/drawing/2014/main" id="{A1094E09-FBDC-05AC-3B6C-DF44CF73D6DA}"/>
              </a:ext>
            </a:extLst>
          </p:cNvPr>
          <p:cNvSpPr/>
          <p:nvPr/>
        </p:nvSpPr>
        <p:spPr>
          <a:xfrm rot="5400000">
            <a:off x="-34291" y="7848142"/>
            <a:ext cx="1023790" cy="870746"/>
          </a:xfrm>
          <a:prstGeom prst="flowChartExtract">
            <a:avLst/>
          </a:prstGeom>
          <a:solidFill>
            <a:srgbClr val="FACB65"/>
          </a:solidFill>
          <a:ln w="57150">
            <a:solidFill>
              <a:srgbClr val="01C89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7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"/>
          <p:cNvSpPr txBox="1"/>
          <p:nvPr/>
        </p:nvSpPr>
        <p:spPr>
          <a:xfrm>
            <a:off x="781664" y="449544"/>
            <a:ext cx="17506335" cy="1418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Platform</a:t>
            </a:r>
            <a:r>
              <a:rPr lang="he-IL" sz="7200" b="1" i="0" u="none" strike="noStrike" cap="none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7200" b="1" i="0" u="none" strike="noStrike" cap="none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              Popularity</a:t>
            </a:r>
            <a:endParaRPr sz="1100" dirty="0"/>
          </a:p>
        </p:txBody>
      </p:sp>
      <p:pic>
        <p:nvPicPr>
          <p:cNvPr id="4098" name="Picture 2" descr="Math Search : rightwards double arrow with stroke (does not imply)">
            <a:extLst>
              <a:ext uri="{FF2B5EF4-FFF2-40B4-BE49-F238E27FC236}">
                <a16:creationId xmlns:a16="http://schemas.microsoft.com/office/drawing/2014/main" id="{BE24D240-6399-DEFB-C7A9-769480B12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500" y1="43750" x2="49500" y2="43750"/>
                        <a14:foregroundMark x1="47250" y1="45750" x2="55750" y2="4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74" t="25577" r="25077" b="26758"/>
          <a:stretch/>
        </p:blipFill>
        <p:spPr bwMode="auto">
          <a:xfrm>
            <a:off x="8200103" y="261861"/>
            <a:ext cx="1887793" cy="181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30C8B5-1CC2-CB44-83AE-95E16C1549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6" t="486" r="798" b="1600"/>
          <a:stretch/>
        </p:blipFill>
        <p:spPr>
          <a:xfrm>
            <a:off x="3067663" y="2551471"/>
            <a:ext cx="12152671" cy="728598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3A475A5-9166-6C40-5A63-23C8B14B0F1F}"/>
              </a:ext>
            </a:extLst>
          </p:cNvPr>
          <p:cNvGrpSpPr/>
          <p:nvPr/>
        </p:nvGrpSpPr>
        <p:grpSpPr>
          <a:xfrm>
            <a:off x="4816029" y="5613044"/>
            <a:ext cx="1394146" cy="1305063"/>
            <a:chOff x="4913383" y="5628511"/>
            <a:chExt cx="1394146" cy="1305063"/>
          </a:xfrm>
        </p:grpSpPr>
        <p:pic>
          <p:nvPicPr>
            <p:cNvPr id="5" name="Picture 8" descr="Instagram - Free social icons">
              <a:extLst>
                <a:ext uri="{FF2B5EF4-FFF2-40B4-BE49-F238E27FC236}">
                  <a16:creationId xmlns:a16="http://schemas.microsoft.com/office/drawing/2014/main" id="{4882CA28-0F9F-848A-9B12-4CEFC37611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3383" y="5628511"/>
              <a:ext cx="1394146" cy="1305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41DF944-BE65-83EC-5D0A-E903505ABB5A}"/>
                </a:ext>
              </a:extLst>
            </p:cNvPr>
            <p:cNvSpPr/>
            <p:nvPr/>
          </p:nvSpPr>
          <p:spPr>
            <a:xfrm>
              <a:off x="4979023" y="5680722"/>
              <a:ext cx="1233896" cy="1169710"/>
            </a:xfrm>
            <a:prstGeom prst="ellipse">
              <a:avLst/>
            </a:prstGeom>
            <a:noFill/>
            <a:ln>
              <a:solidFill>
                <a:srgbClr val="F5F5F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BB68193-7A58-474C-583C-70F764CD9BD7}"/>
              </a:ext>
            </a:extLst>
          </p:cNvPr>
          <p:cNvGrpSpPr/>
          <p:nvPr/>
        </p:nvGrpSpPr>
        <p:grpSpPr>
          <a:xfrm>
            <a:off x="7121827" y="5507960"/>
            <a:ext cx="2156551" cy="1515230"/>
            <a:chOff x="7121893" y="5523428"/>
            <a:chExt cx="2156551" cy="1515230"/>
          </a:xfrm>
        </p:grpSpPr>
        <p:pic>
          <p:nvPicPr>
            <p:cNvPr id="4" name="Picture 4" descr="Linkedin Icon PNG vector in SVG, PDF, AI, CDR format">
              <a:extLst>
                <a:ext uri="{FF2B5EF4-FFF2-40B4-BE49-F238E27FC236}">
                  <a16:creationId xmlns:a16="http://schemas.microsoft.com/office/drawing/2014/main" id="{D92217AA-A626-5EC1-DA3D-62E6B7B248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8915" y1="30000" x2="40878" y2="60154"/>
                          <a14:foregroundMark x1="40878" y1="60154" x2="41109" y2="60923"/>
                          <a14:foregroundMark x1="38337" y1="32000" x2="38106" y2="68308"/>
                          <a14:foregroundMark x1="39261" y1="68154" x2="46420" y2="51385"/>
                          <a14:foregroundMark x1="46420" y1="51385" x2="49076" y2="61846"/>
                          <a14:foregroundMark x1="49076" y1="61846" x2="52079" y2="51385"/>
                          <a14:foregroundMark x1="52079" y1="51385" x2="62587" y2="59231"/>
                          <a14:foregroundMark x1="60277" y1="42462" x2="50577" y2="47231"/>
                          <a14:foregroundMark x1="51848" y1="45692" x2="60508" y2="48154"/>
                          <a14:foregroundMark x1="60508" y1="48154" x2="63626" y2="64000"/>
                          <a14:foregroundMark x1="63626" y1="64000" x2="63279" y2="66462"/>
                          <a14:foregroundMark x1="62933" y1="67692" x2="61432" y2="435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1893" y="5523428"/>
              <a:ext cx="2156551" cy="1515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4824258-B8B7-2975-DE50-65153E93B2CE}"/>
                </a:ext>
              </a:extLst>
            </p:cNvPr>
            <p:cNvSpPr/>
            <p:nvPr/>
          </p:nvSpPr>
          <p:spPr>
            <a:xfrm>
              <a:off x="7570547" y="5680721"/>
              <a:ext cx="1233896" cy="1169710"/>
            </a:xfrm>
            <a:prstGeom prst="ellipse">
              <a:avLst/>
            </a:prstGeom>
            <a:noFill/>
            <a:ln>
              <a:solidFill>
                <a:srgbClr val="F5F5F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51AFBB-5E88-D233-FF99-2983B1129667}"/>
              </a:ext>
            </a:extLst>
          </p:cNvPr>
          <p:cNvGrpSpPr/>
          <p:nvPr/>
        </p:nvGrpSpPr>
        <p:grpSpPr>
          <a:xfrm>
            <a:off x="12943689" y="5695961"/>
            <a:ext cx="1247060" cy="1169710"/>
            <a:chOff x="13002683" y="5664972"/>
            <a:chExt cx="1247060" cy="1169710"/>
          </a:xfrm>
        </p:grpSpPr>
        <p:pic>
          <p:nvPicPr>
            <p:cNvPr id="7" name="Picture 6" descr="Facebook/Icons | Logopedia | Fandom">
              <a:extLst>
                <a:ext uri="{FF2B5EF4-FFF2-40B4-BE49-F238E27FC236}">
                  <a16:creationId xmlns:a16="http://schemas.microsoft.com/office/drawing/2014/main" id="{7C4201DC-209E-A9F1-852A-176A2A9F5C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2683" y="5664972"/>
              <a:ext cx="1225797" cy="1147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ED8FC6-7816-4818-3BAE-80264E7A1368}"/>
                </a:ext>
              </a:extLst>
            </p:cNvPr>
            <p:cNvSpPr/>
            <p:nvPr/>
          </p:nvSpPr>
          <p:spPr>
            <a:xfrm>
              <a:off x="13015847" y="5664972"/>
              <a:ext cx="1233896" cy="1169710"/>
            </a:xfrm>
            <a:prstGeom prst="ellipse">
              <a:avLst/>
            </a:prstGeom>
            <a:noFill/>
            <a:ln>
              <a:solidFill>
                <a:srgbClr val="F5F5F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6B99018-250D-0707-D370-2F36EDEFEB26}"/>
              </a:ext>
            </a:extLst>
          </p:cNvPr>
          <p:cNvGrpSpPr/>
          <p:nvPr/>
        </p:nvGrpSpPr>
        <p:grpSpPr>
          <a:xfrm>
            <a:off x="10264339" y="5695961"/>
            <a:ext cx="1233896" cy="1169710"/>
            <a:chOff x="10333121" y="5695961"/>
            <a:chExt cx="1233896" cy="1169710"/>
          </a:xfrm>
        </p:grpSpPr>
        <p:pic>
          <p:nvPicPr>
            <p:cNvPr id="6" name="Picture 10" descr="Twitter icons for free download | Freepik">
              <a:extLst>
                <a:ext uri="{FF2B5EF4-FFF2-40B4-BE49-F238E27FC236}">
                  <a16:creationId xmlns:a16="http://schemas.microsoft.com/office/drawing/2014/main" id="{3F9DD3EA-4D15-E6CB-618A-55115B745F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959" y="5711656"/>
              <a:ext cx="1216509" cy="1138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749964-83E1-1404-277F-F9CE2084F63C}"/>
                </a:ext>
              </a:extLst>
            </p:cNvPr>
            <p:cNvSpPr/>
            <p:nvPr/>
          </p:nvSpPr>
          <p:spPr>
            <a:xfrm>
              <a:off x="10333121" y="5695961"/>
              <a:ext cx="1233896" cy="1169710"/>
            </a:xfrm>
            <a:prstGeom prst="ellipse">
              <a:avLst/>
            </a:prstGeom>
            <a:noFill/>
            <a:ln>
              <a:solidFill>
                <a:srgbClr val="F5F5F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Google Shape;236;p17">
            <a:extLst>
              <a:ext uri="{FF2B5EF4-FFF2-40B4-BE49-F238E27FC236}">
                <a16:creationId xmlns:a16="http://schemas.microsoft.com/office/drawing/2014/main" id="{BAD9741F-AED6-0BB1-B3EB-32307275DC60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t="51983" r="75339" b="22989"/>
          <a:stretch/>
        </p:blipFill>
        <p:spPr>
          <a:xfrm flipH="1">
            <a:off x="15514000" y="7391400"/>
            <a:ext cx="2774000" cy="289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6122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13">
            <a:extLst>
              <a:ext uri="{FF2B5EF4-FFF2-40B4-BE49-F238E27FC236}">
                <a16:creationId xmlns:a16="http://schemas.microsoft.com/office/drawing/2014/main" id="{E940299B-1C09-671B-94C2-FB4D085DF654}"/>
              </a:ext>
            </a:extLst>
          </p:cNvPr>
          <p:cNvSpPr txBox="1"/>
          <p:nvPr/>
        </p:nvSpPr>
        <p:spPr>
          <a:xfrm>
            <a:off x="572758" y="441028"/>
            <a:ext cx="17506335" cy="1418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Post Type </a:t>
            </a:r>
            <a:r>
              <a:rPr lang="he-IL" sz="7200" b="1" i="0" u="none" strike="noStrike" cap="none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7200" b="1" i="0" u="none" strike="noStrike" cap="none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              Popularity</a:t>
            </a:r>
            <a:endParaRPr sz="1100" dirty="0"/>
          </a:p>
        </p:txBody>
      </p:sp>
      <p:pic>
        <p:nvPicPr>
          <p:cNvPr id="3" name="Picture 2" descr="Math Search : rightwards double arrow with stroke (does not imply)">
            <a:extLst>
              <a:ext uri="{FF2B5EF4-FFF2-40B4-BE49-F238E27FC236}">
                <a16:creationId xmlns:a16="http://schemas.microsoft.com/office/drawing/2014/main" id="{FFF0C516-47B3-AAE3-ECF6-4E691A7E1F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500" y1="43750" x2="49500" y2="43750"/>
                        <a14:foregroundMark x1="47250" y1="45750" x2="55750" y2="4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74" t="25577" r="25077" b="26758"/>
          <a:stretch/>
        </p:blipFill>
        <p:spPr bwMode="auto">
          <a:xfrm>
            <a:off x="8200103" y="261861"/>
            <a:ext cx="1887793" cy="181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ABA6C3C-4AB0-444B-E95B-41D20B2A362C}"/>
              </a:ext>
            </a:extLst>
          </p:cNvPr>
          <p:cNvGrpSpPr/>
          <p:nvPr/>
        </p:nvGrpSpPr>
        <p:grpSpPr>
          <a:xfrm>
            <a:off x="3606919" y="2257046"/>
            <a:ext cx="11074160" cy="7081702"/>
            <a:chOff x="3788845" y="2268775"/>
            <a:chExt cx="11074160" cy="708170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5E20DA1-54B7-6F3F-2496-01BC91BDA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88845" y="2268775"/>
              <a:ext cx="11074160" cy="7081702"/>
            </a:xfrm>
            <a:prstGeom prst="rect">
              <a:avLst/>
            </a:prstGeom>
          </p:spPr>
        </p:pic>
        <p:pic>
          <p:nvPicPr>
            <p:cNvPr id="12" name="Picture 2" descr="‪Video Icon png images | PNGWing‬‏">
              <a:extLst>
                <a:ext uri="{FF2B5EF4-FFF2-40B4-BE49-F238E27FC236}">
                  <a16:creationId xmlns:a16="http://schemas.microsoft.com/office/drawing/2014/main" id="{58A0A0E5-F6FE-859C-96F5-6153DF0EF0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9778" y1="64444" x2="50222" y2="7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6916" y="4909626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Image - Free web icons">
              <a:extLst>
                <a:ext uri="{FF2B5EF4-FFF2-40B4-BE49-F238E27FC236}">
                  <a16:creationId xmlns:a16="http://schemas.microsoft.com/office/drawing/2014/main" id="{C3757FCF-E4C7-5930-B691-4400FCC8FF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8390" y="4909626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Link - Free ui icons">
              <a:extLst>
                <a:ext uri="{FF2B5EF4-FFF2-40B4-BE49-F238E27FC236}">
                  <a16:creationId xmlns:a16="http://schemas.microsoft.com/office/drawing/2014/main" id="{3369C981-2A9D-7A51-B074-B9E3957365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1166" y="4909626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098D071-F5F9-631E-EB42-76EE75203888}"/>
              </a:ext>
            </a:extLst>
          </p:cNvPr>
          <p:cNvGrpSpPr/>
          <p:nvPr/>
        </p:nvGrpSpPr>
        <p:grpSpPr>
          <a:xfrm>
            <a:off x="93784" y="4114553"/>
            <a:ext cx="3285653" cy="6172446"/>
            <a:chOff x="0" y="4114553"/>
            <a:chExt cx="3285653" cy="6172446"/>
          </a:xfrm>
        </p:grpSpPr>
        <p:pic>
          <p:nvPicPr>
            <p:cNvPr id="18" name="Google Shape;297;p21">
              <a:extLst>
                <a:ext uri="{FF2B5EF4-FFF2-40B4-BE49-F238E27FC236}">
                  <a16:creationId xmlns:a16="http://schemas.microsoft.com/office/drawing/2014/main" id="{17650578-52F3-B236-B7A5-89415EF26B8D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t="5222" r="34638"/>
            <a:stretch/>
          </p:blipFill>
          <p:spPr>
            <a:xfrm>
              <a:off x="0" y="4129548"/>
              <a:ext cx="3170903" cy="61574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54AD979-0118-4716-9778-0600F8A97416}"/>
                </a:ext>
              </a:extLst>
            </p:cNvPr>
            <p:cNvGrpSpPr/>
            <p:nvPr/>
          </p:nvGrpSpPr>
          <p:grpSpPr>
            <a:xfrm>
              <a:off x="2492738" y="4114553"/>
              <a:ext cx="792915" cy="3172619"/>
              <a:chOff x="2492738" y="4114553"/>
              <a:chExt cx="792915" cy="317261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D86427F-219F-5A6E-509C-FE7C77EC7686}"/>
                  </a:ext>
                </a:extLst>
              </p:cNvPr>
              <p:cNvSpPr/>
              <p:nvPr/>
            </p:nvSpPr>
            <p:spPr>
              <a:xfrm>
                <a:off x="2890625" y="4114553"/>
                <a:ext cx="395028" cy="31726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0627AB5-982C-1AA4-5F85-921E47447491}"/>
                  </a:ext>
                </a:extLst>
              </p:cNvPr>
              <p:cNvSpPr/>
              <p:nvPr/>
            </p:nvSpPr>
            <p:spPr>
              <a:xfrm>
                <a:off x="2492738" y="4454013"/>
                <a:ext cx="391956" cy="1837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3123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13">
            <a:extLst>
              <a:ext uri="{FF2B5EF4-FFF2-40B4-BE49-F238E27FC236}">
                <a16:creationId xmlns:a16="http://schemas.microsoft.com/office/drawing/2014/main" id="{E940299B-1C09-671B-94C2-FB4D085DF654}"/>
              </a:ext>
            </a:extLst>
          </p:cNvPr>
          <p:cNvSpPr txBox="1"/>
          <p:nvPr/>
        </p:nvSpPr>
        <p:spPr>
          <a:xfrm>
            <a:off x="572758" y="441028"/>
            <a:ext cx="17506335" cy="1418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Gender </a:t>
            </a:r>
            <a:r>
              <a:rPr lang="he-IL" sz="7200" b="1" i="0" u="none" strike="noStrike" cap="none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7200" b="1" i="0" u="none" strike="noStrike" cap="none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              Popularity</a:t>
            </a:r>
            <a:endParaRPr sz="1100" dirty="0"/>
          </a:p>
        </p:txBody>
      </p:sp>
      <p:pic>
        <p:nvPicPr>
          <p:cNvPr id="3" name="Picture 2" descr="Math Search : rightwards double arrow with stroke (does not imply)">
            <a:extLst>
              <a:ext uri="{FF2B5EF4-FFF2-40B4-BE49-F238E27FC236}">
                <a16:creationId xmlns:a16="http://schemas.microsoft.com/office/drawing/2014/main" id="{FFF0C516-47B3-AAE3-ECF6-4E691A7E1F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500" y1="43750" x2="49500" y2="43750"/>
                        <a14:foregroundMark x1="47250" y1="45750" x2="55750" y2="4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74" t="25577" r="25077" b="26758"/>
          <a:stretch/>
        </p:blipFill>
        <p:spPr bwMode="auto">
          <a:xfrm>
            <a:off x="7771447" y="242123"/>
            <a:ext cx="1887793" cy="181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FD3D8C-08DD-938D-382F-7B396DE89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4981" y="2257046"/>
            <a:ext cx="11418037" cy="729895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135A80-AC65-ED8F-795D-6BBEAD96FEA9}"/>
              </a:ext>
            </a:extLst>
          </p:cNvPr>
          <p:cNvCxnSpPr>
            <a:cxnSpLocks/>
          </p:cNvCxnSpPr>
          <p:nvPr/>
        </p:nvCxnSpPr>
        <p:spPr>
          <a:xfrm>
            <a:off x="4851267" y="3082413"/>
            <a:ext cx="943992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E5ACA1-67E5-734F-BFF3-707C19F65D99}"/>
              </a:ext>
            </a:extLst>
          </p:cNvPr>
          <p:cNvGrpSpPr/>
          <p:nvPr/>
        </p:nvGrpSpPr>
        <p:grpSpPr>
          <a:xfrm>
            <a:off x="15220335" y="2058142"/>
            <a:ext cx="2690860" cy="3477419"/>
            <a:chOff x="15220335" y="2058142"/>
            <a:chExt cx="2690860" cy="3477419"/>
          </a:xfrm>
        </p:grpSpPr>
        <p:pic>
          <p:nvPicPr>
            <p:cNvPr id="17" name="Google Shape;297;p21">
              <a:extLst>
                <a:ext uri="{FF2B5EF4-FFF2-40B4-BE49-F238E27FC236}">
                  <a16:creationId xmlns:a16="http://schemas.microsoft.com/office/drawing/2014/main" id="{681DA912-35AA-1601-D409-DDBEEF2DB3F7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44533" b="48820"/>
            <a:stretch/>
          </p:blipFill>
          <p:spPr>
            <a:xfrm>
              <a:off x="15220335" y="2058142"/>
              <a:ext cx="2690860" cy="33250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69C4CF4-2BD4-2FC6-C86A-7FD080C247B6}"/>
                </a:ext>
              </a:extLst>
            </p:cNvPr>
            <p:cNvGrpSpPr/>
            <p:nvPr/>
          </p:nvGrpSpPr>
          <p:grpSpPr>
            <a:xfrm>
              <a:off x="15220335" y="2551470"/>
              <a:ext cx="720704" cy="2984091"/>
              <a:chOff x="15220335" y="2551470"/>
              <a:chExt cx="720704" cy="2984091"/>
            </a:xfrm>
            <a:solidFill>
              <a:srgbClr val="F5F5F5"/>
            </a:solidFill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61303EC-7527-5E23-F312-477E083E65AA}"/>
                  </a:ext>
                </a:extLst>
              </p:cNvPr>
              <p:cNvSpPr/>
              <p:nvPr/>
            </p:nvSpPr>
            <p:spPr>
              <a:xfrm>
                <a:off x="15220335" y="2551470"/>
                <a:ext cx="487138" cy="28316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FCA8EB2-100B-0060-9DFF-8E0996E6197C}"/>
                  </a:ext>
                </a:extLst>
              </p:cNvPr>
              <p:cNvSpPr/>
              <p:nvPr/>
            </p:nvSpPr>
            <p:spPr>
              <a:xfrm>
                <a:off x="15372734" y="4853940"/>
                <a:ext cx="568305" cy="6816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026" name="Picture 2" descr="Gender Identities Stock Illustrations – 335 Gender Identities ...">
            <a:extLst>
              <a:ext uri="{FF2B5EF4-FFF2-40B4-BE49-F238E27FC236}">
                <a16:creationId xmlns:a16="http://schemas.microsoft.com/office/drawing/2014/main" id="{834042C9-5CDB-6DB2-DF3C-1C348E701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3500" r="90000">
                        <a14:foregroundMark x1="9625" y1="37500" x2="9625" y2="37500"/>
                        <a14:foregroundMark x1="9875" y1="46000" x2="9875" y2="48750"/>
                        <a14:foregroundMark x1="16000" y1="29250" x2="16000" y2="29250"/>
                        <a14:foregroundMark x1="16500" y1="29125" x2="16500" y2="29125"/>
                        <a14:foregroundMark x1="6250" y1="35750" x2="6250" y2="35750"/>
                        <a14:foregroundMark x1="6250" y1="36375" x2="6250" y2="36375"/>
                        <a14:foregroundMark x1="3500" y1="50500" x2="3500" y2="50500"/>
                        <a14:foregroundMark x1="28418" y1="40000" x2="28375" y2="40375"/>
                        <a14:foregroundMark x1="29125" y1="33875" x2="28418" y2="40000"/>
                        <a14:foregroundMark x1="28625" y1="39250" x2="28250" y2="39250"/>
                        <a14:foregroundMark x1="29500" y1="39250" x2="27125" y2="38125"/>
                        <a14:foregroundMark x1="30875" y1="70125" x2="30875" y2="70125"/>
                        <a14:foregroundMark x1="26125" y1="70250" x2="26125" y2="70250"/>
                        <a14:backgroundMark x1="30000" y1="70000" x2="30000" y2="70000"/>
                        <a14:backgroundMark x1="28500" y1="40250" x2="28500" y2="40250"/>
                        <a14:backgroundMark x1="28500" y1="40000" x2="28500" y2="40000"/>
                        <a14:backgroundMark x1="28375" y1="39875" x2="28375" y2="39875"/>
                        <a14:backgroundMark x1="25875" y1="70625" x2="25875" y2="70625"/>
                        <a14:backgroundMark x1="26000" y1="70625" x2="26000" y2="70625"/>
                        <a14:backgroundMark x1="26000" y1="70625" x2="26000" y2="70625"/>
                        <a14:backgroundMark x1="26125" y1="70375" x2="26125" y2="70375"/>
                        <a14:backgroundMark x1="26000" y1="70125" x2="26000" y2="70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55" t="25826" r="60018" b="29014"/>
          <a:stretch/>
        </p:blipFill>
        <p:spPr bwMode="auto">
          <a:xfrm>
            <a:off x="5017893" y="3440554"/>
            <a:ext cx="2242582" cy="481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ender Identities Stock Illustrations – 335 Gender Identities ...">
            <a:extLst>
              <a:ext uri="{FF2B5EF4-FFF2-40B4-BE49-F238E27FC236}">
                <a16:creationId xmlns:a16="http://schemas.microsoft.com/office/drawing/2014/main" id="{2DF35A22-6EBA-43F3-C851-AAD30EEB20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3500" r="90000">
                        <a14:foregroundMark x1="9625" y1="37500" x2="9625" y2="37500"/>
                        <a14:foregroundMark x1="9875" y1="46000" x2="9875" y2="48750"/>
                        <a14:foregroundMark x1="16000" y1="29250" x2="16000" y2="29250"/>
                        <a14:foregroundMark x1="16500" y1="29125" x2="16500" y2="29125"/>
                        <a14:foregroundMark x1="6250" y1="35750" x2="6250" y2="35750"/>
                        <a14:foregroundMark x1="6250" y1="36375" x2="6250" y2="36375"/>
                        <a14:foregroundMark x1="3500" y1="50500" x2="3500" y2="50500"/>
                        <a14:foregroundMark x1="28418" y1="40000" x2="28375" y2="40375"/>
                        <a14:foregroundMark x1="29125" y1="33875" x2="28418" y2="40000"/>
                        <a14:foregroundMark x1="28625" y1="39250" x2="28250" y2="39250"/>
                        <a14:foregroundMark x1="29500" y1="39250" x2="27125" y2="38125"/>
                        <a14:foregroundMark x1="30875" y1="70125" x2="30875" y2="70125"/>
                        <a14:foregroundMark x1="26125" y1="70250" x2="26125" y2="70250"/>
                        <a14:backgroundMark x1="30000" y1="70000" x2="30000" y2="70000"/>
                        <a14:backgroundMark x1="28500" y1="40250" x2="28500" y2="40250"/>
                        <a14:backgroundMark x1="28500" y1="40000" x2="28500" y2="40000"/>
                        <a14:backgroundMark x1="28375" y1="39875" x2="28375" y2="39875"/>
                        <a14:backgroundMark x1="25875" y1="70625" x2="25875" y2="70625"/>
                        <a14:backgroundMark x1="26000" y1="70625" x2="26000" y2="70625"/>
                        <a14:backgroundMark x1="26000" y1="70625" x2="26000" y2="70625"/>
                        <a14:backgroundMark x1="26125" y1="70375" x2="26125" y2="70375"/>
                        <a14:backgroundMark x1="26000" y1="70125" x2="26000" y2="70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826" r="82155" b="29014"/>
          <a:stretch/>
        </p:blipFill>
        <p:spPr bwMode="auto">
          <a:xfrm>
            <a:off x="8374343" y="3440553"/>
            <a:ext cx="1903163" cy="481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ender Identities Stock Illustrations – 335 Gender Identities ...">
            <a:extLst>
              <a:ext uri="{FF2B5EF4-FFF2-40B4-BE49-F238E27FC236}">
                <a16:creationId xmlns:a16="http://schemas.microsoft.com/office/drawing/2014/main" id="{CDC820F1-3E88-9483-AF57-9FE0DEA72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3500" r="90000">
                        <a14:foregroundMark x1="9625" y1="37500" x2="9625" y2="37500"/>
                        <a14:foregroundMark x1="9875" y1="46000" x2="9875" y2="48750"/>
                        <a14:foregroundMark x1="16000" y1="29250" x2="16000" y2="29250"/>
                        <a14:foregroundMark x1="16500" y1="29125" x2="16500" y2="29125"/>
                        <a14:foregroundMark x1="6250" y1="35750" x2="6250" y2="35750"/>
                        <a14:foregroundMark x1="6250" y1="36375" x2="6250" y2="36375"/>
                        <a14:foregroundMark x1="3500" y1="50500" x2="3500" y2="50500"/>
                        <a14:foregroundMark x1="28418" y1="40000" x2="28375" y2="40375"/>
                        <a14:foregroundMark x1="29125" y1="33875" x2="28418" y2="40000"/>
                        <a14:foregroundMark x1="28625" y1="39250" x2="28250" y2="39250"/>
                        <a14:foregroundMark x1="29500" y1="39250" x2="27125" y2="38125"/>
                        <a14:foregroundMark x1="30875" y1="70125" x2="30875" y2="70125"/>
                        <a14:foregroundMark x1="26125" y1="70250" x2="26125" y2="70250"/>
                        <a14:backgroundMark x1="30000" y1="70000" x2="30000" y2="70000"/>
                        <a14:backgroundMark x1="28500" y1="40250" x2="28500" y2="40250"/>
                        <a14:backgroundMark x1="28500" y1="40000" x2="28500" y2="40000"/>
                        <a14:backgroundMark x1="28375" y1="39875" x2="28375" y2="39875"/>
                        <a14:backgroundMark x1="25875" y1="70625" x2="25875" y2="70625"/>
                        <a14:backgroundMark x1="26000" y1="70625" x2="26000" y2="70625"/>
                        <a14:backgroundMark x1="26000" y1="70625" x2="26000" y2="70625"/>
                        <a14:backgroundMark x1="26125" y1="70375" x2="26125" y2="70375"/>
                        <a14:backgroundMark x1="26000" y1="70125" x2="26000" y2="70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737" t="25826" r="40418" b="29014"/>
          <a:stretch/>
        </p:blipFill>
        <p:spPr bwMode="auto">
          <a:xfrm>
            <a:off x="12105733" y="3440553"/>
            <a:ext cx="1903163" cy="481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195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13">
            <a:extLst>
              <a:ext uri="{FF2B5EF4-FFF2-40B4-BE49-F238E27FC236}">
                <a16:creationId xmlns:a16="http://schemas.microsoft.com/office/drawing/2014/main" id="{E940299B-1C09-671B-94C2-FB4D085DF654}"/>
              </a:ext>
            </a:extLst>
          </p:cNvPr>
          <p:cNvSpPr txBox="1"/>
          <p:nvPr/>
        </p:nvSpPr>
        <p:spPr>
          <a:xfrm>
            <a:off x="0" y="441028"/>
            <a:ext cx="18288000" cy="1418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Correlation matrix</a:t>
            </a:r>
            <a:endParaRPr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1B4240-4005-7AFF-214A-BCFD23E54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049" y="1859237"/>
            <a:ext cx="11063901" cy="80250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Google Shape;212;p15">
            <a:extLst>
              <a:ext uri="{FF2B5EF4-FFF2-40B4-BE49-F238E27FC236}">
                <a16:creationId xmlns:a16="http://schemas.microsoft.com/office/drawing/2014/main" id="{95A67501-AF77-6DC4-7AA8-7CC36A425B4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1590" r="52749"/>
          <a:stretch/>
        </p:blipFill>
        <p:spPr>
          <a:xfrm>
            <a:off x="14051600" y="0"/>
            <a:ext cx="4236400" cy="8416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2301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18"/>
          <p:cNvGrpSpPr/>
          <p:nvPr/>
        </p:nvGrpSpPr>
        <p:grpSpPr>
          <a:xfrm>
            <a:off x="5703500" y="3435001"/>
            <a:ext cx="13210375" cy="4187858"/>
            <a:chOff x="0" y="-9525"/>
            <a:chExt cx="3479276" cy="1102975"/>
          </a:xfrm>
        </p:grpSpPr>
        <p:sp>
          <p:nvSpPr>
            <p:cNvPr id="246" name="Google Shape;246;p18"/>
            <p:cNvSpPr/>
            <p:nvPr/>
          </p:nvSpPr>
          <p:spPr>
            <a:xfrm>
              <a:off x="0" y="0"/>
              <a:ext cx="3479276" cy="1093450"/>
            </a:xfrm>
            <a:custGeom>
              <a:avLst/>
              <a:gdLst/>
              <a:ahLst/>
              <a:cxnLst/>
              <a:rect l="l" t="t" r="r" b="b"/>
              <a:pathLst>
                <a:path w="3479276" h="1093450" extrusionOk="0">
                  <a:moveTo>
                    <a:pt x="16995" y="0"/>
                  </a:moveTo>
                  <a:lnTo>
                    <a:pt x="3462280" y="0"/>
                  </a:lnTo>
                  <a:cubicBezTo>
                    <a:pt x="3471666" y="0"/>
                    <a:pt x="3479276" y="7609"/>
                    <a:pt x="3479276" y="16995"/>
                  </a:cubicBezTo>
                  <a:lnTo>
                    <a:pt x="3479276" y="1076455"/>
                  </a:lnTo>
                  <a:cubicBezTo>
                    <a:pt x="3479276" y="1085841"/>
                    <a:pt x="3471666" y="1093450"/>
                    <a:pt x="3462280" y="1093450"/>
                  </a:cubicBezTo>
                  <a:lnTo>
                    <a:pt x="16995" y="1093450"/>
                  </a:lnTo>
                  <a:cubicBezTo>
                    <a:pt x="7609" y="1093450"/>
                    <a:pt x="0" y="1085841"/>
                    <a:pt x="0" y="1076455"/>
                  </a:cubicBezTo>
                  <a:lnTo>
                    <a:pt x="0" y="16995"/>
                  </a:lnTo>
                  <a:cubicBezTo>
                    <a:pt x="0" y="7609"/>
                    <a:pt x="7609" y="0"/>
                    <a:pt x="16995" y="0"/>
                  </a:cubicBezTo>
                  <a:close/>
                </a:path>
              </a:pathLst>
            </a:custGeom>
            <a:solidFill>
              <a:srgbClr val="01C892"/>
            </a:solidFill>
            <a:ln w="38100" cap="rnd" cmpd="sng">
              <a:solidFill>
                <a:srgbClr val="2828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 txBox="1"/>
            <p:nvPr/>
          </p:nvSpPr>
          <p:spPr>
            <a:xfrm>
              <a:off x="0" y="-9525"/>
              <a:ext cx="3479276" cy="1102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18"/>
          <p:cNvSpPr txBox="1"/>
          <p:nvPr/>
        </p:nvSpPr>
        <p:spPr>
          <a:xfrm>
            <a:off x="9325099" y="4946847"/>
            <a:ext cx="874906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b="1" i="0" u="none" strike="noStrike" cap="none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Our conclusions</a:t>
            </a:r>
          </a:p>
        </p:txBody>
      </p:sp>
      <p:sp>
        <p:nvSpPr>
          <p:cNvPr id="252" name="Google Shape;252;p18"/>
          <p:cNvSpPr txBox="1"/>
          <p:nvPr/>
        </p:nvSpPr>
        <p:spPr>
          <a:xfrm>
            <a:off x="12647419" y="147083"/>
            <a:ext cx="4611881" cy="3171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742" b="1" i="0" u="none" strike="noStrike" cap="none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1A8AC8-BE10-B2AA-96D6-BCD30E357225}"/>
              </a:ext>
            </a:extLst>
          </p:cNvPr>
          <p:cNvGrpSpPr/>
          <p:nvPr/>
        </p:nvGrpSpPr>
        <p:grpSpPr>
          <a:xfrm>
            <a:off x="-3202777" y="2743200"/>
            <a:ext cx="12257119" cy="12713745"/>
            <a:chOff x="-2777839" y="845432"/>
            <a:chExt cx="13493009" cy="14946793"/>
          </a:xfrm>
        </p:grpSpPr>
        <p:grpSp>
          <p:nvGrpSpPr>
            <p:cNvPr id="249" name="Google Shape;249;p18"/>
            <p:cNvGrpSpPr/>
            <p:nvPr/>
          </p:nvGrpSpPr>
          <p:grpSpPr>
            <a:xfrm>
              <a:off x="-2777839" y="2299216"/>
              <a:ext cx="13493009" cy="13493009"/>
              <a:chOff x="0" y="0"/>
              <a:chExt cx="812800" cy="812800"/>
            </a:xfrm>
          </p:grpSpPr>
          <p:sp>
            <p:nvSpPr>
              <p:cNvPr id="250" name="Google Shape;2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B65"/>
              </a:solidFill>
              <a:ln w="38100" cap="sq" cmpd="sng">
                <a:solidFill>
                  <a:srgbClr val="282828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8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53" name="Google Shape;253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314602" y="845432"/>
              <a:ext cx="11264724" cy="109475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13">
            <a:extLst>
              <a:ext uri="{FF2B5EF4-FFF2-40B4-BE49-F238E27FC236}">
                <a16:creationId xmlns:a16="http://schemas.microsoft.com/office/drawing/2014/main" id="{E940299B-1C09-671B-94C2-FB4D085DF654}"/>
              </a:ext>
            </a:extLst>
          </p:cNvPr>
          <p:cNvSpPr txBox="1"/>
          <p:nvPr/>
        </p:nvSpPr>
        <p:spPr>
          <a:xfrm>
            <a:off x="0" y="441028"/>
            <a:ext cx="18288000" cy="1418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Top 5 Correlated Features</a:t>
            </a:r>
            <a:endParaRPr lang="en-US" sz="11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2613D4-AF29-9552-F5E3-86178ADA86B9}"/>
              </a:ext>
            </a:extLst>
          </p:cNvPr>
          <p:cNvGrpSpPr/>
          <p:nvPr/>
        </p:nvGrpSpPr>
        <p:grpSpPr>
          <a:xfrm>
            <a:off x="2579077" y="1859237"/>
            <a:ext cx="13494434" cy="7986735"/>
            <a:chOff x="162336" y="3101826"/>
            <a:chExt cx="11831544" cy="70268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CA94DA2-1E75-EE44-2DFB-DFACE0F40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336" y="3101826"/>
              <a:ext cx="11831544" cy="702685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7170" name="Picture 2" descr="Social reach - Free user icons">
              <a:extLst>
                <a:ext uri="{FF2B5EF4-FFF2-40B4-BE49-F238E27FC236}">
                  <a16:creationId xmlns:a16="http://schemas.microsoft.com/office/drawing/2014/main" id="{D4CD3C7F-0923-3D8E-2D9F-FC1230A6E2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950" y="5818963"/>
              <a:ext cx="1592580" cy="1592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 descr="Age, Death, Generation Icon. Graphic by dhimubs124s · Creative Fabrica">
              <a:extLst>
                <a:ext uri="{FF2B5EF4-FFF2-40B4-BE49-F238E27FC236}">
                  <a16:creationId xmlns:a16="http://schemas.microsoft.com/office/drawing/2014/main" id="{D8694895-E157-4F4D-8903-38DDCE8D1D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8448" y1="51813" x2="28448" y2="51813"/>
                          <a14:foregroundMark x1="36897" y1="44560" x2="36897" y2="44560"/>
                          <a14:foregroundMark x1="48966" y1="36788" x2="48966" y2="36788"/>
                          <a14:foregroundMark x1="49138" y1="48705" x2="49138" y2="48705"/>
                          <a14:foregroundMark x1="36724" y1="52591" x2="36724" y2="52591"/>
                          <a14:foregroundMark x1="29138" y1="58290" x2="29138" y2="58290"/>
                          <a14:foregroundMark x1="65000" y1="30052" x2="65000" y2="30052"/>
                          <a14:backgroundMark x1="59828" y1="51813" x2="59828" y2="518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400" y="5693663"/>
              <a:ext cx="2769550" cy="1843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194" name="Picture 2" descr="Time Icon png images | PNGEgg">
            <a:extLst>
              <a:ext uri="{FF2B5EF4-FFF2-40B4-BE49-F238E27FC236}">
                <a16:creationId xmlns:a16="http://schemas.microsoft.com/office/drawing/2014/main" id="{B7E3A8A2-8AB1-5949-E8A5-A9A824576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6680" l="10000" r="90000">
                        <a14:foregroundMark x1="61889" y1="54883" x2="61889" y2="54883"/>
                        <a14:foregroundMark x1="62000" y1="71875" x2="62000" y2="71875"/>
                        <a14:foregroundMark x1="63556" y1="96680" x2="63556" y2="96680"/>
                        <a14:foregroundMark x1="41222" y1="60742" x2="41222" y2="60742"/>
                        <a14:foregroundMark x1="40333" y1="45508" x2="40333" y2="45508"/>
                        <a14:foregroundMark x1="32778" y1="44336" x2="32778" y2="44336"/>
                        <a14:foregroundMark x1="30000" y1="12500" x2="30000" y2="12500"/>
                        <a14:foregroundMark x1="32111" y1="59766" x2="32111" y2="59766"/>
                        <a14:foregroundMark x1="53111" y1="43359" x2="53111" y2="43359"/>
                        <a14:foregroundMark x1="59111" y1="12500" x2="59111" y2="12500"/>
                        <a14:foregroundMark x1="31556" y1="3125" x2="31556" y2="3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922" y="5508785"/>
            <a:ext cx="2915743" cy="165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ender Identities Stock Illustrations – 335 Gender Identities ...">
            <a:extLst>
              <a:ext uri="{FF2B5EF4-FFF2-40B4-BE49-F238E27FC236}">
                <a16:creationId xmlns:a16="http://schemas.microsoft.com/office/drawing/2014/main" id="{C7985D24-F571-8F00-7850-C4D4D5CAC9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3500" r="90000">
                        <a14:foregroundMark x1="9625" y1="37500" x2="9625" y2="37500"/>
                        <a14:foregroundMark x1="9875" y1="46000" x2="9875" y2="48750"/>
                        <a14:foregroundMark x1="16000" y1="29250" x2="16000" y2="29250"/>
                        <a14:foregroundMark x1="16500" y1="29125" x2="16500" y2="29125"/>
                        <a14:foregroundMark x1="6250" y1="35750" x2="6250" y2="35750"/>
                        <a14:foregroundMark x1="6250" y1="36375" x2="6250" y2="36375"/>
                        <a14:foregroundMark x1="3500" y1="50500" x2="3500" y2="50500"/>
                        <a14:foregroundMark x1="28418" y1="40000" x2="28375" y2="40375"/>
                        <a14:foregroundMark x1="29125" y1="33875" x2="28418" y2="40000"/>
                        <a14:foregroundMark x1="28625" y1="39250" x2="28250" y2="39250"/>
                        <a14:foregroundMark x1="29500" y1="39250" x2="27125" y2="38125"/>
                        <a14:foregroundMark x1="30875" y1="70125" x2="30875" y2="70125"/>
                        <a14:foregroundMark x1="26125" y1="70250" x2="26125" y2="70250"/>
                        <a14:backgroundMark x1="30000" y1="70000" x2="30000" y2="70000"/>
                        <a14:backgroundMark x1="28500" y1="40250" x2="28500" y2="40250"/>
                        <a14:backgroundMark x1="28500" y1="40000" x2="28500" y2="40000"/>
                        <a14:backgroundMark x1="28375" y1="39875" x2="28375" y2="39875"/>
                        <a14:backgroundMark x1="25875" y1="70625" x2="25875" y2="70625"/>
                        <a14:backgroundMark x1="26000" y1="70625" x2="26000" y2="70625"/>
                        <a14:backgroundMark x1="26000" y1="70625" x2="26000" y2="70625"/>
                        <a14:backgroundMark x1="26125" y1="70375" x2="26125" y2="70375"/>
                        <a14:backgroundMark x1="26000" y1="70125" x2="26000" y2="70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55" t="25826" r="60018" b="29014"/>
          <a:stretch/>
        </p:blipFill>
        <p:spPr bwMode="auto">
          <a:xfrm>
            <a:off x="8998190" y="4657831"/>
            <a:ext cx="1453213" cy="312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ender Identities Stock Illustrations – 335 Gender Identities ...">
            <a:extLst>
              <a:ext uri="{FF2B5EF4-FFF2-40B4-BE49-F238E27FC236}">
                <a16:creationId xmlns:a16="http://schemas.microsoft.com/office/drawing/2014/main" id="{FE7AB007-E04B-37D0-C8FA-83BBC3F39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3500" r="90000">
                        <a14:foregroundMark x1="9625" y1="37500" x2="9625" y2="37500"/>
                        <a14:foregroundMark x1="9875" y1="46000" x2="9875" y2="48750"/>
                        <a14:foregroundMark x1="16000" y1="29250" x2="16000" y2="29250"/>
                        <a14:foregroundMark x1="16500" y1="29125" x2="16500" y2="29125"/>
                        <a14:foregroundMark x1="6250" y1="35750" x2="6250" y2="35750"/>
                        <a14:foregroundMark x1="6250" y1="36375" x2="6250" y2="36375"/>
                        <a14:foregroundMark x1="3500" y1="50500" x2="3500" y2="50500"/>
                        <a14:foregroundMark x1="28418" y1="40000" x2="28375" y2="40375"/>
                        <a14:foregroundMark x1="29125" y1="33875" x2="28418" y2="40000"/>
                        <a14:foregroundMark x1="28625" y1="39250" x2="28250" y2="39250"/>
                        <a14:foregroundMark x1="29500" y1="39250" x2="27125" y2="38125"/>
                        <a14:foregroundMark x1="30875" y1="70125" x2="30875" y2="70125"/>
                        <a14:foregroundMark x1="26125" y1="70250" x2="26125" y2="70250"/>
                        <a14:backgroundMark x1="30000" y1="70000" x2="30000" y2="70000"/>
                        <a14:backgroundMark x1="28500" y1="40250" x2="28500" y2="40250"/>
                        <a14:backgroundMark x1="28500" y1="40000" x2="28500" y2="40000"/>
                        <a14:backgroundMark x1="28375" y1="39875" x2="28375" y2="39875"/>
                        <a14:backgroundMark x1="25875" y1="70625" x2="25875" y2="70625"/>
                        <a14:backgroundMark x1="26000" y1="70625" x2="26000" y2="70625"/>
                        <a14:backgroundMark x1="26000" y1="70625" x2="26000" y2="70625"/>
                        <a14:backgroundMark x1="26125" y1="70375" x2="26125" y2="70375"/>
                        <a14:backgroundMark x1="26000" y1="70125" x2="26000" y2="70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737" t="25826" r="40418" b="29014"/>
          <a:stretch/>
        </p:blipFill>
        <p:spPr bwMode="auto">
          <a:xfrm>
            <a:off x="11583986" y="4657831"/>
            <a:ext cx="1233267" cy="312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258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"/>
          <p:cNvSpPr txBox="1"/>
          <p:nvPr/>
        </p:nvSpPr>
        <p:spPr>
          <a:xfrm>
            <a:off x="0" y="431291"/>
            <a:ext cx="18288000" cy="1418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Countries &amp; Popularity</a:t>
            </a:r>
            <a:endParaRPr sz="1100" dirty="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F4C4CAF-DA17-6FB4-3F94-090C185DD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854433"/>
              </p:ext>
            </p:extLst>
          </p:nvPr>
        </p:nvGraphicFramePr>
        <p:xfrm>
          <a:off x="5974080" y="2457016"/>
          <a:ext cx="5304795" cy="5879262"/>
        </p:xfrm>
        <a:graphic>
          <a:graphicData uri="http://schemas.openxmlformats.org/drawingml/2006/table">
            <a:tbl>
              <a:tblPr rtl="1" firstRow="1">
                <a:tableStyleId>{69C7853C-536D-4A76-A0AE-DD22124D55A5}</a:tableStyleId>
              </a:tblPr>
              <a:tblGrid>
                <a:gridCol w="5304795">
                  <a:extLst>
                    <a:ext uri="{9D8B030D-6E8A-4147-A177-3AD203B41FA5}">
                      <a16:colId xmlns:a16="http://schemas.microsoft.com/office/drawing/2014/main" val="2327093799"/>
                    </a:ext>
                  </a:extLst>
                </a:gridCol>
              </a:tblGrid>
              <a:tr h="800890"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3600" b="1" dirty="0">
                          <a:effectLst/>
                        </a:rPr>
                        <a:t>Country</a:t>
                      </a:r>
                    </a:p>
                  </a:txBody>
                  <a:tcPr marL="9174" marR="9174" marT="6116" marB="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1C8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70790"/>
                  </a:ext>
                </a:extLst>
              </a:tr>
              <a:tr h="875156">
                <a:tc>
                  <a:txBody>
                    <a:bodyPr/>
                    <a:lstStyle/>
                    <a:p>
                      <a:pPr rtl="1" fontAlgn="b"/>
                      <a:r>
                        <a:rPr lang="en-US" sz="3600" dirty="0">
                          <a:effectLst/>
                        </a:rPr>
                        <a:t>  Burundi</a:t>
                      </a:r>
                    </a:p>
                  </a:txBody>
                  <a:tcPr marL="9174" marR="9174" marT="6116" marB="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798204"/>
                  </a:ext>
                </a:extLst>
              </a:tr>
              <a:tr h="875156">
                <a:tc>
                  <a:txBody>
                    <a:bodyPr/>
                    <a:lstStyle/>
                    <a:p>
                      <a:pPr rtl="1" fontAlgn="b"/>
                      <a:r>
                        <a:rPr lang="en-US" sz="3600" dirty="0">
                          <a:effectLst/>
                        </a:rPr>
                        <a:t>  Syrian Arab Republic</a:t>
                      </a:r>
                    </a:p>
                  </a:txBody>
                  <a:tcPr marL="9174" marR="9174" marT="6116" marB="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284522"/>
                  </a:ext>
                </a:extLst>
              </a:tr>
              <a:tr h="875156">
                <a:tc>
                  <a:txBody>
                    <a:bodyPr/>
                    <a:lstStyle/>
                    <a:p>
                      <a:pPr rtl="1" fontAlgn="b"/>
                      <a:r>
                        <a:rPr lang="en-US" sz="3600" dirty="0">
                          <a:effectLst/>
                        </a:rPr>
                        <a:t>  Central African Republic</a:t>
                      </a:r>
                    </a:p>
                  </a:txBody>
                  <a:tcPr marL="9174" marR="9174" marT="6116" marB="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938332"/>
                  </a:ext>
                </a:extLst>
              </a:tr>
              <a:tr h="875156">
                <a:tc>
                  <a:txBody>
                    <a:bodyPr/>
                    <a:lstStyle/>
                    <a:p>
                      <a:pPr rtl="1" fontAlgn="b"/>
                      <a:r>
                        <a:rPr lang="en-US" sz="3600" dirty="0">
                          <a:effectLst/>
                        </a:rPr>
                        <a:t>  Honduras</a:t>
                      </a:r>
                    </a:p>
                  </a:txBody>
                  <a:tcPr marL="9174" marR="9174" marT="6116" marB="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409845"/>
                  </a:ext>
                </a:extLst>
              </a:tr>
              <a:tr h="788874">
                <a:tc>
                  <a:txBody>
                    <a:bodyPr/>
                    <a:lstStyle/>
                    <a:p>
                      <a:pPr rtl="1" fontAlgn="b"/>
                      <a:r>
                        <a:rPr lang="en-US" sz="3600" dirty="0">
                          <a:effectLst/>
                        </a:rPr>
                        <a:t>  San Marino</a:t>
                      </a:r>
                    </a:p>
                  </a:txBody>
                  <a:tcPr marL="9174" marR="9174" marT="6116" marB="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59547"/>
                  </a:ext>
                </a:extLst>
              </a:tr>
              <a:tr h="788874">
                <a:tc>
                  <a:txBody>
                    <a:bodyPr/>
                    <a:lstStyle/>
                    <a:p>
                      <a:pPr rtl="1" fontAlgn="b"/>
                      <a:r>
                        <a:rPr lang="en-US" sz="3600" dirty="0">
                          <a:effectLst/>
                        </a:rPr>
                        <a:t>  Israel</a:t>
                      </a:r>
                    </a:p>
                  </a:txBody>
                  <a:tcPr marL="9174" marR="9174" marT="6116" marB="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112756"/>
                  </a:ext>
                </a:extLst>
              </a:tr>
            </a:tbl>
          </a:graphicData>
        </a:graphic>
      </p:graphicFrame>
      <p:pic>
        <p:nvPicPr>
          <p:cNvPr id="30" name="Google Shape;151;p12">
            <a:extLst>
              <a:ext uri="{FF2B5EF4-FFF2-40B4-BE49-F238E27FC236}">
                <a16:creationId xmlns:a16="http://schemas.microsoft.com/office/drawing/2014/main" id="{5F8E1200-550B-ABA2-2E0F-3502170A6BE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" y="7421880"/>
            <a:ext cx="3566160" cy="270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476;p27">
            <a:extLst>
              <a:ext uri="{FF2B5EF4-FFF2-40B4-BE49-F238E27FC236}">
                <a16:creationId xmlns:a16="http://schemas.microsoft.com/office/drawing/2014/main" id="{B4C15630-6F35-55C9-3C34-D63D8446A90D}"/>
              </a:ext>
            </a:extLst>
          </p:cNvPr>
          <p:cNvSpPr/>
          <p:nvPr/>
        </p:nvSpPr>
        <p:spPr>
          <a:xfrm rot="289395">
            <a:off x="15054652" y="7761858"/>
            <a:ext cx="2447038" cy="2716262"/>
          </a:xfrm>
          <a:custGeom>
            <a:avLst/>
            <a:gdLst/>
            <a:ahLst/>
            <a:cxnLst/>
            <a:rect l="l" t="t" r="r" b="b"/>
            <a:pathLst>
              <a:path w="1050387" h="1203569" extrusionOk="0">
                <a:moveTo>
                  <a:pt x="0" y="0"/>
                </a:moveTo>
                <a:lnTo>
                  <a:pt x="1050387" y="0"/>
                </a:lnTo>
                <a:lnTo>
                  <a:pt x="1050387" y="1203569"/>
                </a:lnTo>
                <a:lnTo>
                  <a:pt x="0" y="12035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ED11A3BE-95E4-1835-90B5-8AD86F55FD02}"/>
              </a:ext>
            </a:extLst>
          </p:cNvPr>
          <p:cNvSpPr/>
          <p:nvPr/>
        </p:nvSpPr>
        <p:spPr>
          <a:xfrm>
            <a:off x="11379034" y="3374770"/>
            <a:ext cx="579120" cy="4047109"/>
          </a:xfrm>
          <a:prstGeom prst="rightBrace">
            <a:avLst>
              <a:gd name="adj1" fmla="val 97807"/>
              <a:gd name="adj2" fmla="val 50000"/>
            </a:avLst>
          </a:prstGeom>
          <a:ln w="57150">
            <a:solidFill>
              <a:srgbClr val="FACB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AED17-F187-211B-3DF5-8766ABBF60AB}"/>
              </a:ext>
            </a:extLst>
          </p:cNvPr>
          <p:cNvSpPr txBox="1"/>
          <p:nvPr/>
        </p:nvSpPr>
        <p:spPr>
          <a:xfrm>
            <a:off x="12175485" y="4796482"/>
            <a:ext cx="4908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Top 5 correlated countries </a:t>
            </a:r>
          </a:p>
        </p:txBody>
      </p:sp>
      <p:pic>
        <p:nvPicPr>
          <p:cNvPr id="4" name="Graphic 3" descr="Party hat with solid fill">
            <a:extLst>
              <a:ext uri="{FF2B5EF4-FFF2-40B4-BE49-F238E27FC236}">
                <a16:creationId xmlns:a16="http://schemas.microsoft.com/office/drawing/2014/main" id="{4CC6F57D-A90E-4C52-8205-83CCF83AF4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717035">
            <a:off x="5401750" y="7038011"/>
            <a:ext cx="928814" cy="92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63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"/>
          <p:cNvSpPr txBox="1"/>
          <p:nvPr/>
        </p:nvSpPr>
        <p:spPr>
          <a:xfrm>
            <a:off x="3258558" y="813216"/>
            <a:ext cx="11770800" cy="167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1" i="0" u="none" strike="noStrike" cap="none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Burundi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0CA14-E585-1B69-F964-E41614188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70" y="2660697"/>
            <a:ext cx="8225990" cy="6197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262DA0-105A-28B3-C384-B57E9ED10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3078" y="2660697"/>
            <a:ext cx="8415553" cy="6197284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101C7E9-4825-48AD-6927-842990D25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792188"/>
              </p:ext>
            </p:extLst>
          </p:nvPr>
        </p:nvGraphicFramePr>
        <p:xfrm>
          <a:off x="369369" y="9269369"/>
          <a:ext cx="17549261" cy="684621"/>
        </p:xfrm>
        <a:graphic>
          <a:graphicData uri="http://schemas.openxmlformats.org/drawingml/2006/table">
            <a:tbl>
              <a:tblPr rtl="1" firstRow="1">
                <a:tableStyleId>{69C7853C-536D-4A76-A0AE-DD22124D55A5}</a:tableStyleId>
              </a:tblPr>
              <a:tblGrid>
                <a:gridCol w="14495499">
                  <a:extLst>
                    <a:ext uri="{9D8B030D-6E8A-4147-A177-3AD203B41FA5}">
                      <a16:colId xmlns:a16="http://schemas.microsoft.com/office/drawing/2014/main" val="3336604688"/>
                    </a:ext>
                  </a:extLst>
                </a:gridCol>
                <a:gridCol w="3053762">
                  <a:extLst>
                    <a:ext uri="{9D8B030D-6E8A-4147-A177-3AD203B41FA5}">
                      <a16:colId xmlns:a16="http://schemas.microsoft.com/office/drawing/2014/main" val="1010584086"/>
                    </a:ext>
                  </a:extLst>
                </a:gridCol>
              </a:tblGrid>
              <a:tr h="684621">
                <a:tc>
                  <a:txBody>
                    <a:bodyPr/>
                    <a:lstStyle/>
                    <a:p>
                      <a:pPr rtl="1" fontAlgn="b"/>
                      <a:r>
                        <a:rPr lang="en-US" sz="2600" dirty="0">
                          <a:solidFill>
                            <a:schemeClr val="tx1"/>
                          </a:solidFill>
                          <a:effectLst/>
                        </a:rPr>
                        <a:t>  Audience Age, Reach, Post </a:t>
                      </a:r>
                      <a:r>
                        <a:rPr lang="en-US" sz="2600" dirty="0" err="1">
                          <a:solidFill>
                            <a:schemeClr val="tx1"/>
                          </a:solidFill>
                          <a:effectLst/>
                        </a:rPr>
                        <a:t>Type_Link</a:t>
                      </a:r>
                      <a:r>
                        <a:rPr lang="en-US" sz="2600" dirty="0">
                          <a:solidFill>
                            <a:schemeClr val="tx1"/>
                          </a:solidFill>
                          <a:effectLst/>
                        </a:rPr>
                        <a:t>, Post </a:t>
                      </a:r>
                      <a:r>
                        <a:rPr lang="en-US" sz="2600" dirty="0" err="1">
                          <a:solidFill>
                            <a:schemeClr val="tx1"/>
                          </a:solidFill>
                          <a:effectLst/>
                        </a:rPr>
                        <a:t>Type_Video</a:t>
                      </a:r>
                      <a:r>
                        <a:rPr lang="en-US" sz="26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600" dirty="0" err="1">
                          <a:solidFill>
                            <a:schemeClr val="tx1"/>
                          </a:solidFill>
                          <a:effectLst/>
                        </a:rPr>
                        <a:t>Platform_LinkedIn</a:t>
                      </a:r>
                      <a:endParaRPr lang="en-US" sz="2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6116" marB="611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FF2"/>
                    </a:solidFill>
                  </a:tcPr>
                </a:tc>
                <a:tc>
                  <a:txBody>
                    <a:bodyPr/>
                    <a:lstStyle/>
                    <a:p>
                      <a:pPr rtl="1" fontAlgn="b"/>
                      <a:r>
                        <a:rPr lang="en-US" sz="2600" dirty="0">
                          <a:solidFill>
                            <a:schemeClr val="tx1"/>
                          </a:solidFill>
                          <a:effectLst/>
                        </a:rPr>
                        <a:t>  Burundi</a:t>
                      </a:r>
                    </a:p>
                  </a:txBody>
                  <a:tcPr marL="9174" marR="9174" marT="6116" marB="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339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6234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"/>
          <p:cNvSpPr txBox="1"/>
          <p:nvPr/>
        </p:nvSpPr>
        <p:spPr>
          <a:xfrm>
            <a:off x="3258558" y="813216"/>
            <a:ext cx="11770800" cy="167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1" i="0" u="none" strike="noStrike" cap="none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Syrian Arab Republic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25A67-D915-5414-5050-464AF32A7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31" y="3093792"/>
            <a:ext cx="7745469" cy="5932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74FD4F-9CCA-7B85-142D-2B6B94F9C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58" y="3093792"/>
            <a:ext cx="8619116" cy="5932977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96CBCDC-6942-00ED-FDDB-E7573BD1F0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307802"/>
              </p:ext>
            </p:extLst>
          </p:nvPr>
        </p:nvGraphicFramePr>
        <p:xfrm>
          <a:off x="892831" y="9290921"/>
          <a:ext cx="16870243" cy="684621"/>
        </p:xfrm>
        <a:graphic>
          <a:graphicData uri="http://schemas.openxmlformats.org/drawingml/2006/table">
            <a:tbl>
              <a:tblPr rtl="1" firstRow="1">
                <a:tableStyleId>{69C7853C-536D-4A76-A0AE-DD22124D55A5}</a:tableStyleId>
              </a:tblPr>
              <a:tblGrid>
                <a:gridCol w="13075878">
                  <a:extLst>
                    <a:ext uri="{9D8B030D-6E8A-4147-A177-3AD203B41FA5}">
                      <a16:colId xmlns:a16="http://schemas.microsoft.com/office/drawing/2014/main" val="3336604688"/>
                    </a:ext>
                  </a:extLst>
                </a:gridCol>
                <a:gridCol w="3794365">
                  <a:extLst>
                    <a:ext uri="{9D8B030D-6E8A-4147-A177-3AD203B41FA5}">
                      <a16:colId xmlns:a16="http://schemas.microsoft.com/office/drawing/2014/main" val="1010584086"/>
                    </a:ext>
                  </a:extLst>
                </a:gridCol>
              </a:tblGrid>
              <a:tr h="684621">
                <a:tc>
                  <a:txBody>
                    <a:bodyPr/>
                    <a:lstStyle/>
                    <a:p>
                      <a:pPr rtl="1" fontAlgn="b"/>
                      <a:r>
                        <a:rPr lang="en-US" sz="2600" dirty="0">
                          <a:solidFill>
                            <a:schemeClr val="tx1"/>
                          </a:solidFill>
                          <a:effectLst/>
                        </a:rPr>
                        <a:t>  Audience Age, Reach, </a:t>
                      </a:r>
                      <a:r>
                        <a:rPr lang="en-US" sz="2600" dirty="0" err="1">
                          <a:solidFill>
                            <a:schemeClr val="tx1"/>
                          </a:solidFill>
                          <a:effectLst/>
                        </a:rPr>
                        <a:t>Gender_Other</a:t>
                      </a:r>
                      <a:r>
                        <a:rPr lang="en-US" sz="26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600" dirty="0" err="1">
                          <a:solidFill>
                            <a:schemeClr val="tx1"/>
                          </a:solidFill>
                          <a:effectLst/>
                        </a:rPr>
                        <a:t>Platform_LinkedIn</a:t>
                      </a:r>
                      <a:r>
                        <a:rPr lang="en-US" sz="26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600" dirty="0" err="1">
                          <a:solidFill>
                            <a:schemeClr val="tx1"/>
                          </a:solidFill>
                          <a:effectLst/>
                        </a:rPr>
                        <a:t>Platform_Facebook</a:t>
                      </a:r>
                      <a:endParaRPr lang="en-US" sz="2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6116" marB="611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FF2"/>
                    </a:solidFill>
                  </a:tcPr>
                </a:tc>
                <a:tc>
                  <a:txBody>
                    <a:bodyPr/>
                    <a:lstStyle/>
                    <a:p>
                      <a:pPr rtl="1" fontAlgn="b"/>
                      <a:r>
                        <a:rPr lang="en-US" sz="2600" dirty="0">
                          <a:solidFill>
                            <a:schemeClr val="tx1"/>
                          </a:solidFill>
                          <a:effectLst/>
                        </a:rPr>
                        <a:t>  Syrian Arab Republic</a:t>
                      </a:r>
                    </a:p>
                  </a:txBody>
                  <a:tcPr marL="9174" marR="9174" marT="6116" marB="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339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387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"/>
          <p:cNvSpPr/>
          <p:nvPr/>
        </p:nvSpPr>
        <p:spPr>
          <a:xfrm>
            <a:off x="6178238" y="3031657"/>
            <a:ext cx="11730200" cy="6892184"/>
          </a:xfrm>
          <a:custGeom>
            <a:avLst/>
            <a:gdLst/>
            <a:ahLst/>
            <a:cxnLst/>
            <a:rect l="l" t="t" r="r" b="b"/>
            <a:pathLst>
              <a:path w="3122860" h="1798436" extrusionOk="0">
                <a:moveTo>
                  <a:pt x="18282" y="0"/>
                </a:moveTo>
                <a:lnTo>
                  <a:pt x="3104578" y="0"/>
                </a:lnTo>
                <a:cubicBezTo>
                  <a:pt x="3114675" y="0"/>
                  <a:pt x="3122860" y="8185"/>
                  <a:pt x="3122860" y="18282"/>
                </a:cubicBezTo>
                <a:lnTo>
                  <a:pt x="3122860" y="1780154"/>
                </a:lnTo>
                <a:cubicBezTo>
                  <a:pt x="3122860" y="1790251"/>
                  <a:pt x="3114675" y="1798436"/>
                  <a:pt x="3104578" y="1798436"/>
                </a:cubicBezTo>
                <a:lnTo>
                  <a:pt x="18282" y="1798436"/>
                </a:lnTo>
                <a:cubicBezTo>
                  <a:pt x="8185" y="1798436"/>
                  <a:pt x="0" y="1790251"/>
                  <a:pt x="0" y="1780154"/>
                </a:cubicBezTo>
                <a:lnTo>
                  <a:pt x="0" y="18282"/>
                </a:lnTo>
                <a:cubicBezTo>
                  <a:pt x="0" y="8185"/>
                  <a:pt x="8185" y="0"/>
                  <a:pt x="18282" y="0"/>
                </a:cubicBezTo>
                <a:close/>
              </a:path>
            </a:pathLst>
          </a:custGeom>
          <a:solidFill>
            <a:srgbClr val="FACB65"/>
          </a:solidFill>
          <a:ln w="38100" cap="rnd" cmpd="sng">
            <a:solidFill>
              <a:srgbClr val="2828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BA9748-A8FA-7FC7-62E7-E15A1EC76D22}"/>
              </a:ext>
            </a:extLst>
          </p:cNvPr>
          <p:cNvGrpSpPr/>
          <p:nvPr/>
        </p:nvGrpSpPr>
        <p:grpSpPr>
          <a:xfrm>
            <a:off x="247263" y="371733"/>
            <a:ext cx="7154201" cy="7030133"/>
            <a:chOff x="962025" y="991885"/>
            <a:chExt cx="8889224" cy="8303230"/>
          </a:xfrm>
        </p:grpSpPr>
        <p:sp>
          <p:nvSpPr>
            <p:cNvPr id="121" name="Google Shape;121;p10"/>
            <p:cNvSpPr/>
            <p:nvPr/>
          </p:nvSpPr>
          <p:spPr>
            <a:xfrm>
              <a:off x="962025" y="991885"/>
              <a:ext cx="8889224" cy="8303230"/>
            </a:xfrm>
            <a:custGeom>
              <a:avLst/>
              <a:gdLst/>
              <a:ahLst/>
              <a:cxnLst/>
              <a:rect l="l" t="t" r="r" b="b"/>
              <a:pathLst>
                <a:path w="2341195" h="2186859" extrusionOk="0">
                  <a:moveTo>
                    <a:pt x="24386" y="0"/>
                  </a:moveTo>
                  <a:lnTo>
                    <a:pt x="2316809" y="0"/>
                  </a:lnTo>
                  <a:cubicBezTo>
                    <a:pt x="2323276" y="0"/>
                    <a:pt x="2329479" y="2569"/>
                    <a:pt x="2334052" y="7143"/>
                  </a:cubicBezTo>
                  <a:cubicBezTo>
                    <a:pt x="2338626" y="11716"/>
                    <a:pt x="2341195" y="17919"/>
                    <a:pt x="2341195" y="24386"/>
                  </a:cubicBezTo>
                  <a:lnTo>
                    <a:pt x="2341195" y="2162473"/>
                  </a:lnTo>
                  <a:cubicBezTo>
                    <a:pt x="2341195" y="2168940"/>
                    <a:pt x="2338626" y="2175143"/>
                    <a:pt x="2334052" y="2179716"/>
                  </a:cubicBezTo>
                  <a:cubicBezTo>
                    <a:pt x="2329479" y="2184290"/>
                    <a:pt x="2323276" y="2186859"/>
                    <a:pt x="2316809" y="2186859"/>
                  </a:cubicBezTo>
                  <a:lnTo>
                    <a:pt x="24386" y="2186859"/>
                  </a:lnTo>
                  <a:cubicBezTo>
                    <a:pt x="10918" y="2186859"/>
                    <a:pt x="0" y="2175941"/>
                    <a:pt x="0" y="2162473"/>
                  </a:cubicBezTo>
                  <a:lnTo>
                    <a:pt x="0" y="24386"/>
                  </a:lnTo>
                  <a:cubicBezTo>
                    <a:pt x="0" y="10918"/>
                    <a:pt x="10918" y="0"/>
                    <a:pt x="2438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 cmpd="sng">
              <a:solidFill>
                <a:srgbClr val="2828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2" name="Google Shape;122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46837" y="1532125"/>
              <a:ext cx="8024458" cy="7743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3" name="Google Shape;123;p10"/>
          <p:cNvSpPr txBox="1"/>
          <p:nvPr/>
        </p:nvSpPr>
        <p:spPr>
          <a:xfrm>
            <a:off x="9220900" y="1068271"/>
            <a:ext cx="8107680" cy="167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1" i="0" u="none" strike="noStrike" cap="none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Today's topics</a:t>
            </a:r>
            <a:endParaRPr dirty="0"/>
          </a:p>
        </p:txBody>
      </p:sp>
      <p:grpSp>
        <p:nvGrpSpPr>
          <p:cNvPr id="124" name="Google Shape;124;p10"/>
          <p:cNvGrpSpPr/>
          <p:nvPr/>
        </p:nvGrpSpPr>
        <p:grpSpPr>
          <a:xfrm>
            <a:off x="8130991" y="3431284"/>
            <a:ext cx="6056027" cy="1130131"/>
            <a:chOff x="0" y="-114300"/>
            <a:chExt cx="8074702" cy="1506841"/>
          </a:xfrm>
        </p:grpSpPr>
        <p:sp>
          <p:nvSpPr>
            <p:cNvPr id="125" name="Google Shape;125;p10"/>
            <p:cNvSpPr txBox="1"/>
            <p:nvPr/>
          </p:nvSpPr>
          <p:spPr>
            <a:xfrm>
              <a:off x="0" y="-114300"/>
              <a:ext cx="1920902" cy="1506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8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891" b="1" i="0" u="none" strike="noStrike" cap="none">
                  <a:solidFill>
                    <a:srgbClr val="282828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/>
            </a:p>
          </p:txBody>
        </p:sp>
        <p:sp>
          <p:nvSpPr>
            <p:cNvPr id="126" name="Google Shape;126;p10"/>
            <p:cNvSpPr txBox="1"/>
            <p:nvPr/>
          </p:nvSpPr>
          <p:spPr>
            <a:xfrm>
              <a:off x="2413372" y="386238"/>
              <a:ext cx="5661330" cy="7355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8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89" b="0" i="0" u="none" strike="noStrike" cap="none" dirty="0">
                  <a:solidFill>
                    <a:srgbClr val="282828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The research question</a:t>
              </a:r>
              <a:endParaRPr dirty="0"/>
            </a:p>
          </p:txBody>
        </p:sp>
      </p:grpSp>
      <p:grpSp>
        <p:nvGrpSpPr>
          <p:cNvPr id="127" name="Google Shape;127;p10"/>
          <p:cNvGrpSpPr/>
          <p:nvPr/>
        </p:nvGrpSpPr>
        <p:grpSpPr>
          <a:xfrm>
            <a:off x="8130991" y="4970172"/>
            <a:ext cx="6056027" cy="1130131"/>
            <a:chOff x="0" y="-114300"/>
            <a:chExt cx="8074703" cy="1506841"/>
          </a:xfrm>
        </p:grpSpPr>
        <p:sp>
          <p:nvSpPr>
            <p:cNvPr id="128" name="Google Shape;128;p10"/>
            <p:cNvSpPr txBox="1"/>
            <p:nvPr/>
          </p:nvSpPr>
          <p:spPr>
            <a:xfrm>
              <a:off x="0" y="-114300"/>
              <a:ext cx="1920902" cy="1506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8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891" b="1" i="0" u="none" strike="noStrike" cap="none">
                  <a:solidFill>
                    <a:srgbClr val="282828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/>
            </a:p>
          </p:txBody>
        </p:sp>
        <p:sp>
          <p:nvSpPr>
            <p:cNvPr id="129" name="Google Shape;129;p10"/>
            <p:cNvSpPr txBox="1"/>
            <p:nvPr/>
          </p:nvSpPr>
          <p:spPr>
            <a:xfrm>
              <a:off x="2413372" y="337968"/>
              <a:ext cx="5661331" cy="7355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8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89" b="0" i="0" u="none" strike="noStrike" cap="none" dirty="0">
                  <a:solidFill>
                    <a:srgbClr val="282828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Steps along the way</a:t>
              </a:r>
              <a:endParaRPr dirty="0"/>
            </a:p>
          </p:txBody>
        </p:sp>
      </p:grpSp>
      <p:grpSp>
        <p:nvGrpSpPr>
          <p:cNvPr id="130" name="Google Shape;130;p10"/>
          <p:cNvGrpSpPr/>
          <p:nvPr/>
        </p:nvGrpSpPr>
        <p:grpSpPr>
          <a:xfrm>
            <a:off x="8070498" y="6509060"/>
            <a:ext cx="6519115" cy="1130131"/>
            <a:chOff x="0" y="-114300"/>
            <a:chExt cx="8692153" cy="1506841"/>
          </a:xfrm>
        </p:grpSpPr>
        <p:sp>
          <p:nvSpPr>
            <p:cNvPr id="131" name="Google Shape;131;p10"/>
            <p:cNvSpPr txBox="1"/>
            <p:nvPr/>
          </p:nvSpPr>
          <p:spPr>
            <a:xfrm>
              <a:off x="0" y="-114300"/>
              <a:ext cx="2082216" cy="1506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8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891" b="1" i="0" u="none" strike="noStrike" cap="none">
                  <a:solidFill>
                    <a:srgbClr val="282828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/>
            </a:p>
          </p:txBody>
        </p:sp>
        <p:sp>
          <p:nvSpPr>
            <p:cNvPr id="132" name="Google Shape;132;p10"/>
            <p:cNvSpPr txBox="1"/>
            <p:nvPr/>
          </p:nvSpPr>
          <p:spPr>
            <a:xfrm>
              <a:off x="2494029" y="361511"/>
              <a:ext cx="6198124" cy="7355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8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89" dirty="0">
                  <a:solidFill>
                    <a:srgbClr val="282828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O</a:t>
              </a:r>
              <a:r>
                <a:rPr lang="en-US" sz="3289" b="0" i="0" u="none" strike="noStrike" cap="none" dirty="0">
                  <a:solidFill>
                    <a:srgbClr val="282828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ur conclusions</a:t>
              </a:r>
              <a:endParaRPr dirty="0"/>
            </a:p>
          </p:txBody>
        </p:sp>
      </p:grpSp>
      <p:grpSp>
        <p:nvGrpSpPr>
          <p:cNvPr id="133" name="Google Shape;133;p10"/>
          <p:cNvGrpSpPr/>
          <p:nvPr/>
        </p:nvGrpSpPr>
        <p:grpSpPr>
          <a:xfrm>
            <a:off x="8130991" y="8047948"/>
            <a:ext cx="9346125" cy="1477894"/>
            <a:chOff x="0" y="-114300"/>
            <a:chExt cx="12461501" cy="1970525"/>
          </a:xfrm>
        </p:grpSpPr>
        <p:sp>
          <p:nvSpPr>
            <p:cNvPr id="134" name="Google Shape;134;p10"/>
            <p:cNvSpPr txBox="1"/>
            <p:nvPr/>
          </p:nvSpPr>
          <p:spPr>
            <a:xfrm>
              <a:off x="0" y="-114300"/>
              <a:ext cx="1920902" cy="1506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8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891" b="1" i="0" u="none" strike="noStrike" cap="none">
                  <a:solidFill>
                    <a:srgbClr val="282828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/>
            </a:p>
          </p:txBody>
        </p:sp>
        <p:sp>
          <p:nvSpPr>
            <p:cNvPr id="135" name="Google Shape;135;p10"/>
            <p:cNvSpPr txBox="1"/>
            <p:nvPr/>
          </p:nvSpPr>
          <p:spPr>
            <a:xfrm>
              <a:off x="2413371" y="385053"/>
              <a:ext cx="10048130" cy="1471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8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89" b="0" i="0" u="none" strike="noStrike" cap="none" dirty="0">
                  <a:solidFill>
                    <a:srgbClr val="282828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Summary and Future Research Avenues</a:t>
              </a:r>
            </a:p>
            <a:p>
              <a:pPr marL="0" marR="0" lvl="0" indent="0" algn="l" rtl="0">
                <a:lnSpc>
                  <a:spcPct val="108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3289" b="0" i="0" u="none" strike="noStrike" cap="none" dirty="0">
                <a:solidFill>
                  <a:srgbClr val="282828"/>
                </a:solidFill>
                <a:latin typeface="Asap Medium"/>
                <a:ea typeface="Asap Medium"/>
                <a:cs typeface="Asap Medium"/>
                <a:sym typeface="Asap Medium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"/>
          <p:cNvSpPr txBox="1"/>
          <p:nvPr/>
        </p:nvSpPr>
        <p:spPr>
          <a:xfrm>
            <a:off x="0" y="813216"/>
            <a:ext cx="18288000" cy="167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1" dirty="0">
                <a:solidFill>
                  <a:srgbClr val="282828"/>
                </a:solidFill>
                <a:latin typeface="Poppins"/>
                <a:cs typeface="Poppins"/>
                <a:sym typeface="Poppins"/>
              </a:rPr>
              <a:t>Central African Republic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25D191-95B4-8C2C-2FD8-73382CF0A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" y="2945389"/>
            <a:ext cx="8057000" cy="59511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E31C3E-EC0A-FE67-1E76-BB92DE62B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9331" y="2976561"/>
            <a:ext cx="8821482" cy="5920021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4954483-E34E-9603-9202-CFEDA2E4E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398508"/>
              </p:ext>
            </p:extLst>
          </p:nvPr>
        </p:nvGraphicFramePr>
        <p:xfrm>
          <a:off x="892831" y="9290921"/>
          <a:ext cx="16870243" cy="684621"/>
        </p:xfrm>
        <a:graphic>
          <a:graphicData uri="http://schemas.openxmlformats.org/drawingml/2006/table">
            <a:tbl>
              <a:tblPr rtl="1" firstRow="1">
                <a:tableStyleId>{69C7853C-536D-4A76-A0AE-DD22124D55A5}</a:tableStyleId>
              </a:tblPr>
              <a:tblGrid>
                <a:gridCol w="12702343">
                  <a:extLst>
                    <a:ext uri="{9D8B030D-6E8A-4147-A177-3AD203B41FA5}">
                      <a16:colId xmlns:a16="http://schemas.microsoft.com/office/drawing/2014/main" val="3336604688"/>
                    </a:ext>
                  </a:extLst>
                </a:gridCol>
                <a:gridCol w="4167900">
                  <a:extLst>
                    <a:ext uri="{9D8B030D-6E8A-4147-A177-3AD203B41FA5}">
                      <a16:colId xmlns:a16="http://schemas.microsoft.com/office/drawing/2014/main" val="1010584086"/>
                    </a:ext>
                  </a:extLst>
                </a:gridCol>
              </a:tblGrid>
              <a:tr h="684621">
                <a:tc>
                  <a:txBody>
                    <a:bodyPr/>
                    <a:lstStyle/>
                    <a:p>
                      <a:pPr rtl="1" fontAlgn="b"/>
                      <a:r>
                        <a:rPr lang="en-US" sz="2600" dirty="0">
                          <a:solidFill>
                            <a:schemeClr val="tx1"/>
                          </a:solidFill>
                          <a:effectLst/>
                        </a:rPr>
                        <a:t>  Audience Age, Reach, </a:t>
                      </a:r>
                      <a:r>
                        <a:rPr lang="en-US" sz="2600" dirty="0" err="1">
                          <a:solidFill>
                            <a:schemeClr val="tx1"/>
                          </a:solidFill>
                          <a:effectLst/>
                        </a:rPr>
                        <a:t>Platform_LinkedIn</a:t>
                      </a:r>
                      <a:r>
                        <a:rPr lang="en-US" sz="26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600" dirty="0" err="1">
                          <a:solidFill>
                            <a:schemeClr val="tx1"/>
                          </a:solidFill>
                          <a:effectLst/>
                        </a:rPr>
                        <a:t>Gender_Other</a:t>
                      </a:r>
                      <a:r>
                        <a:rPr lang="en-US" sz="26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600" dirty="0" err="1">
                          <a:solidFill>
                            <a:schemeClr val="tx1"/>
                          </a:solidFill>
                          <a:effectLst/>
                        </a:rPr>
                        <a:t>Platform_Instagram</a:t>
                      </a:r>
                      <a:endParaRPr lang="en-US" sz="2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6116" marB="611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FF2"/>
                    </a:solidFill>
                  </a:tcPr>
                </a:tc>
                <a:tc>
                  <a:txBody>
                    <a:bodyPr/>
                    <a:lstStyle/>
                    <a:p>
                      <a:pPr rtl="1" fontAlgn="b"/>
                      <a:r>
                        <a:rPr lang="en-US" sz="2600" dirty="0">
                          <a:solidFill>
                            <a:schemeClr val="tx1"/>
                          </a:solidFill>
                          <a:effectLst/>
                        </a:rPr>
                        <a:t>  Central African Republic</a:t>
                      </a:r>
                    </a:p>
                  </a:txBody>
                  <a:tcPr marL="9174" marR="9174" marT="6116" marB="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339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0686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"/>
          <p:cNvSpPr txBox="1"/>
          <p:nvPr/>
        </p:nvSpPr>
        <p:spPr>
          <a:xfrm>
            <a:off x="0" y="813216"/>
            <a:ext cx="18288000" cy="167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1" dirty="0">
                <a:solidFill>
                  <a:srgbClr val="282828"/>
                </a:solidFill>
                <a:latin typeface="Poppins"/>
                <a:cs typeface="Poppins"/>
                <a:sym typeface="Poppins"/>
              </a:rPr>
              <a:t>Honduras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A99A08-8BA5-6365-644D-1548D8982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8" y="2723155"/>
            <a:ext cx="8639174" cy="6628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8E9E9A-A2B2-8E30-8E64-881E08952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1640" y="2700990"/>
            <a:ext cx="8822055" cy="6537516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6D728DB-B74D-D464-814E-1E5534382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032211"/>
              </p:ext>
            </p:extLst>
          </p:nvPr>
        </p:nvGraphicFramePr>
        <p:xfrm>
          <a:off x="892831" y="9290921"/>
          <a:ext cx="16870243" cy="684621"/>
        </p:xfrm>
        <a:graphic>
          <a:graphicData uri="http://schemas.openxmlformats.org/drawingml/2006/table">
            <a:tbl>
              <a:tblPr rtl="1" firstRow="1">
                <a:tableStyleId>{69C7853C-536D-4A76-A0AE-DD22124D55A5}</a:tableStyleId>
              </a:tblPr>
              <a:tblGrid>
                <a:gridCol w="13075878">
                  <a:extLst>
                    <a:ext uri="{9D8B030D-6E8A-4147-A177-3AD203B41FA5}">
                      <a16:colId xmlns:a16="http://schemas.microsoft.com/office/drawing/2014/main" val="3336604688"/>
                    </a:ext>
                  </a:extLst>
                </a:gridCol>
                <a:gridCol w="3794365">
                  <a:extLst>
                    <a:ext uri="{9D8B030D-6E8A-4147-A177-3AD203B41FA5}">
                      <a16:colId xmlns:a16="http://schemas.microsoft.com/office/drawing/2014/main" val="1010584086"/>
                    </a:ext>
                  </a:extLst>
                </a:gridCol>
              </a:tblGrid>
              <a:tr h="684621">
                <a:tc>
                  <a:txBody>
                    <a:bodyPr/>
                    <a:lstStyle/>
                    <a:p>
                      <a:pPr rtl="1" fontAlgn="b"/>
                      <a:r>
                        <a:rPr lang="en-US" sz="2600" dirty="0">
                          <a:solidFill>
                            <a:schemeClr val="tx1"/>
                          </a:solidFill>
                          <a:effectLst/>
                        </a:rPr>
                        <a:t>  Audience Age, Reach, Post </a:t>
                      </a:r>
                      <a:r>
                        <a:rPr lang="en-US" sz="2600" dirty="0" err="1">
                          <a:solidFill>
                            <a:schemeClr val="tx1"/>
                          </a:solidFill>
                          <a:effectLst/>
                        </a:rPr>
                        <a:t>Type_Image</a:t>
                      </a:r>
                      <a:r>
                        <a:rPr lang="en-US" sz="2600" dirty="0">
                          <a:solidFill>
                            <a:schemeClr val="tx1"/>
                          </a:solidFill>
                          <a:effectLst/>
                        </a:rPr>
                        <a:t>, Post </a:t>
                      </a:r>
                      <a:r>
                        <a:rPr lang="en-US" sz="2600" dirty="0" err="1">
                          <a:solidFill>
                            <a:schemeClr val="tx1"/>
                          </a:solidFill>
                          <a:effectLst/>
                        </a:rPr>
                        <a:t>Type_Video</a:t>
                      </a:r>
                      <a:r>
                        <a:rPr lang="en-US" sz="26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600" dirty="0" err="1">
                          <a:solidFill>
                            <a:schemeClr val="tx1"/>
                          </a:solidFill>
                          <a:effectLst/>
                        </a:rPr>
                        <a:t>isInfluencer</a:t>
                      </a:r>
                      <a:endParaRPr lang="en-US" sz="2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6116" marB="611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FF2"/>
                    </a:solidFill>
                  </a:tcPr>
                </a:tc>
                <a:tc>
                  <a:txBody>
                    <a:bodyPr/>
                    <a:lstStyle/>
                    <a:p>
                      <a:pPr rtl="1" fontAlgn="b"/>
                      <a:r>
                        <a:rPr lang="en-US" sz="2600" dirty="0">
                          <a:solidFill>
                            <a:schemeClr val="tx1"/>
                          </a:solidFill>
                          <a:effectLst/>
                        </a:rPr>
                        <a:t>  Honduras</a:t>
                      </a:r>
                    </a:p>
                  </a:txBody>
                  <a:tcPr marL="9174" marR="9174" marT="6116" marB="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339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120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"/>
          <p:cNvSpPr txBox="1"/>
          <p:nvPr/>
        </p:nvSpPr>
        <p:spPr>
          <a:xfrm>
            <a:off x="0" y="813216"/>
            <a:ext cx="18288000" cy="167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1" dirty="0">
                <a:solidFill>
                  <a:srgbClr val="282828"/>
                </a:solidFill>
                <a:latin typeface="Poppins"/>
                <a:cs typeface="Poppins"/>
                <a:sym typeface="Poppins"/>
              </a:rPr>
              <a:t>San Marino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5C4F69-1B11-F77D-4082-8D2B2F122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61" y="2610802"/>
            <a:ext cx="8467807" cy="6497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8F508D-A6A1-5E79-8088-86E76D020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610802"/>
            <a:ext cx="8867637" cy="6497222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71B848B-F694-9624-FD49-3C02E824C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184281"/>
              </p:ext>
            </p:extLst>
          </p:nvPr>
        </p:nvGraphicFramePr>
        <p:xfrm>
          <a:off x="892831" y="9290921"/>
          <a:ext cx="16870243" cy="684621"/>
        </p:xfrm>
        <a:graphic>
          <a:graphicData uri="http://schemas.openxmlformats.org/drawingml/2006/table">
            <a:tbl>
              <a:tblPr rtl="1" firstRow="1">
                <a:tableStyleId>{69C7853C-536D-4A76-A0AE-DD22124D55A5}</a:tableStyleId>
              </a:tblPr>
              <a:tblGrid>
                <a:gridCol w="13075878">
                  <a:extLst>
                    <a:ext uri="{9D8B030D-6E8A-4147-A177-3AD203B41FA5}">
                      <a16:colId xmlns:a16="http://schemas.microsoft.com/office/drawing/2014/main" val="3336604688"/>
                    </a:ext>
                  </a:extLst>
                </a:gridCol>
                <a:gridCol w="3794365">
                  <a:extLst>
                    <a:ext uri="{9D8B030D-6E8A-4147-A177-3AD203B41FA5}">
                      <a16:colId xmlns:a16="http://schemas.microsoft.com/office/drawing/2014/main" val="1010584086"/>
                    </a:ext>
                  </a:extLst>
                </a:gridCol>
              </a:tblGrid>
              <a:tr h="684621">
                <a:tc>
                  <a:txBody>
                    <a:bodyPr/>
                    <a:lstStyle/>
                    <a:p>
                      <a:pPr rtl="1" fontAlgn="b"/>
                      <a:r>
                        <a:rPr lang="en-US" sz="2600" dirty="0">
                          <a:solidFill>
                            <a:schemeClr val="tx1"/>
                          </a:solidFill>
                          <a:effectLst/>
                        </a:rPr>
                        <a:t>  Audience Age, Reach, </a:t>
                      </a:r>
                      <a:r>
                        <a:rPr lang="en-US" sz="2600" dirty="0" err="1">
                          <a:solidFill>
                            <a:schemeClr val="tx1"/>
                          </a:solidFill>
                          <a:effectLst/>
                        </a:rPr>
                        <a:t>Gender_Other</a:t>
                      </a:r>
                      <a:r>
                        <a:rPr lang="en-US" sz="26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600" dirty="0" err="1">
                          <a:solidFill>
                            <a:schemeClr val="tx1"/>
                          </a:solidFill>
                          <a:effectLst/>
                        </a:rPr>
                        <a:t>Gender_Male</a:t>
                      </a:r>
                      <a:r>
                        <a:rPr lang="en-US" sz="26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600" dirty="0" err="1">
                          <a:solidFill>
                            <a:schemeClr val="tx1"/>
                          </a:solidFill>
                          <a:effectLst/>
                        </a:rPr>
                        <a:t>Platform_LinkedIn</a:t>
                      </a:r>
                      <a:endParaRPr lang="en-US" sz="2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6116" marB="611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FF2"/>
                    </a:solidFill>
                  </a:tcPr>
                </a:tc>
                <a:tc>
                  <a:txBody>
                    <a:bodyPr/>
                    <a:lstStyle/>
                    <a:p>
                      <a:pPr rtl="1" fontAlgn="b"/>
                      <a:r>
                        <a:rPr lang="en-US" sz="2600" dirty="0">
                          <a:solidFill>
                            <a:schemeClr val="tx1"/>
                          </a:solidFill>
                          <a:effectLst/>
                        </a:rPr>
                        <a:t>  San Marino</a:t>
                      </a:r>
                    </a:p>
                  </a:txBody>
                  <a:tcPr marL="9174" marR="9174" marT="6116" marB="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339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6190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"/>
          <p:cNvSpPr txBox="1"/>
          <p:nvPr/>
        </p:nvSpPr>
        <p:spPr>
          <a:xfrm>
            <a:off x="0" y="813216"/>
            <a:ext cx="18288000" cy="167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1" dirty="0">
                <a:solidFill>
                  <a:srgbClr val="282828"/>
                </a:solidFill>
                <a:latin typeface="Poppins"/>
                <a:cs typeface="Poppins"/>
                <a:sym typeface="Poppins"/>
              </a:rPr>
              <a:t>Israel</a:t>
            </a:r>
            <a:endParaRPr dirty="0"/>
          </a:p>
        </p:txBody>
      </p:sp>
      <p:pic>
        <p:nvPicPr>
          <p:cNvPr id="4" name="Picture 3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0F78471D-3168-5E49-3944-1E889CEDD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97" y="2595561"/>
            <a:ext cx="8379769" cy="6429671"/>
          </a:xfrm>
          <a:prstGeom prst="rect">
            <a:avLst/>
          </a:prstGeom>
        </p:spPr>
      </p:pic>
      <p:pic>
        <p:nvPicPr>
          <p:cNvPr id="6" name="Picture 5" descr="A graph with blue dots&#10;&#10;Description automatically generated">
            <a:extLst>
              <a:ext uri="{FF2B5EF4-FFF2-40B4-BE49-F238E27FC236}">
                <a16:creationId xmlns:a16="http://schemas.microsoft.com/office/drawing/2014/main" id="{E2491ABA-1CAE-4955-EFA3-9EB3F15E6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7307" y="2595562"/>
            <a:ext cx="8436293" cy="6429671"/>
          </a:xfrm>
          <a:prstGeom prst="rect">
            <a:avLst/>
          </a:prstGeom>
        </p:spPr>
      </p:pic>
      <p:pic>
        <p:nvPicPr>
          <p:cNvPr id="8" name="Graphic 7" descr="Party hat with solid fill">
            <a:extLst>
              <a:ext uri="{FF2B5EF4-FFF2-40B4-BE49-F238E27FC236}">
                <a16:creationId xmlns:a16="http://schemas.microsoft.com/office/drawing/2014/main" id="{97C6A1D8-0521-C016-25CD-041E03E5D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717035">
            <a:off x="6881170" y="461558"/>
            <a:ext cx="975576" cy="975576"/>
          </a:xfrm>
          <a:prstGeom prst="rect">
            <a:avLst/>
          </a:prstGeom>
        </p:spPr>
      </p:pic>
      <p:pic>
        <p:nvPicPr>
          <p:cNvPr id="12" name="Graphic 11" descr="Confetti ball with solid fill">
            <a:extLst>
              <a:ext uri="{FF2B5EF4-FFF2-40B4-BE49-F238E27FC236}">
                <a16:creationId xmlns:a16="http://schemas.microsoft.com/office/drawing/2014/main" id="{FA1F3752-476B-DE92-EB68-D30E00B057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26040" y="407879"/>
            <a:ext cx="1193520" cy="119352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8B83143-8BEB-0DF6-14F4-0CEC35EB6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477894"/>
              </p:ext>
            </p:extLst>
          </p:nvPr>
        </p:nvGraphicFramePr>
        <p:xfrm>
          <a:off x="892831" y="9290921"/>
          <a:ext cx="16870243" cy="684621"/>
        </p:xfrm>
        <a:graphic>
          <a:graphicData uri="http://schemas.openxmlformats.org/drawingml/2006/table">
            <a:tbl>
              <a:tblPr rtl="1" firstRow="1">
                <a:tableStyleId>{69C7853C-536D-4A76-A0AE-DD22124D55A5}</a:tableStyleId>
              </a:tblPr>
              <a:tblGrid>
                <a:gridCol w="13075878">
                  <a:extLst>
                    <a:ext uri="{9D8B030D-6E8A-4147-A177-3AD203B41FA5}">
                      <a16:colId xmlns:a16="http://schemas.microsoft.com/office/drawing/2014/main" val="3336604688"/>
                    </a:ext>
                  </a:extLst>
                </a:gridCol>
                <a:gridCol w="3794365">
                  <a:extLst>
                    <a:ext uri="{9D8B030D-6E8A-4147-A177-3AD203B41FA5}">
                      <a16:colId xmlns:a16="http://schemas.microsoft.com/office/drawing/2014/main" val="1010584086"/>
                    </a:ext>
                  </a:extLst>
                </a:gridCol>
              </a:tblGrid>
              <a:tr h="684621">
                <a:tc>
                  <a:txBody>
                    <a:bodyPr/>
                    <a:lstStyle/>
                    <a:p>
                      <a:pPr rtl="1" fontAlgn="b"/>
                      <a:r>
                        <a:rPr lang="en-US" sz="2600" dirty="0">
                          <a:solidFill>
                            <a:schemeClr val="tx1"/>
                          </a:solidFill>
                          <a:effectLst/>
                        </a:rPr>
                        <a:t>  Audience Age, Reach, </a:t>
                      </a:r>
                      <a:r>
                        <a:rPr lang="en-US" sz="2600" dirty="0" err="1">
                          <a:solidFill>
                            <a:schemeClr val="tx1"/>
                          </a:solidFill>
                          <a:effectLst/>
                        </a:rPr>
                        <a:t>isInfluencer</a:t>
                      </a:r>
                      <a:r>
                        <a:rPr lang="en-US" sz="2600" dirty="0">
                          <a:solidFill>
                            <a:schemeClr val="tx1"/>
                          </a:solidFill>
                          <a:effectLst/>
                        </a:rPr>
                        <a:t>, Post </a:t>
                      </a:r>
                      <a:r>
                        <a:rPr lang="en-US" sz="2600" dirty="0" err="1">
                          <a:solidFill>
                            <a:schemeClr val="tx1"/>
                          </a:solidFill>
                          <a:effectLst/>
                        </a:rPr>
                        <a:t>Type_Video</a:t>
                      </a:r>
                      <a:r>
                        <a:rPr lang="en-US" sz="26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600" dirty="0" err="1">
                          <a:solidFill>
                            <a:schemeClr val="tx1"/>
                          </a:solidFill>
                          <a:effectLst/>
                        </a:rPr>
                        <a:t>Gender_Male</a:t>
                      </a:r>
                      <a:endParaRPr lang="en-US" sz="2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6116" marB="611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FF2"/>
                    </a:solidFill>
                  </a:tcPr>
                </a:tc>
                <a:tc>
                  <a:txBody>
                    <a:bodyPr/>
                    <a:lstStyle/>
                    <a:p>
                      <a:pPr rtl="1" fontAlgn="b"/>
                      <a:r>
                        <a:rPr lang="en-US" sz="2600" dirty="0">
                          <a:solidFill>
                            <a:schemeClr val="tx1"/>
                          </a:solidFill>
                          <a:effectLst/>
                        </a:rPr>
                        <a:t>  Israel</a:t>
                      </a:r>
                    </a:p>
                  </a:txBody>
                  <a:tcPr marL="9174" marR="9174" marT="6116" marB="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339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090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"/>
          <p:cNvSpPr txBox="1"/>
          <p:nvPr/>
        </p:nvSpPr>
        <p:spPr>
          <a:xfrm>
            <a:off x="0" y="813216"/>
            <a:ext cx="18288000" cy="167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1" dirty="0">
                <a:solidFill>
                  <a:srgbClr val="282828"/>
                </a:solidFill>
                <a:latin typeface="Poppins"/>
                <a:cs typeface="Poppins"/>
                <a:sym typeface="Poppins"/>
              </a:rPr>
              <a:t>Israel</a:t>
            </a:r>
            <a:endParaRPr dirty="0"/>
          </a:p>
        </p:txBody>
      </p:sp>
      <p:pic>
        <p:nvPicPr>
          <p:cNvPr id="8" name="Graphic 7" descr="Party hat with solid fill">
            <a:extLst>
              <a:ext uri="{FF2B5EF4-FFF2-40B4-BE49-F238E27FC236}">
                <a16:creationId xmlns:a16="http://schemas.microsoft.com/office/drawing/2014/main" id="{97C6A1D8-0521-C016-25CD-041E03E5D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717035">
            <a:off x="6881170" y="461558"/>
            <a:ext cx="975576" cy="975576"/>
          </a:xfrm>
          <a:prstGeom prst="rect">
            <a:avLst/>
          </a:prstGeom>
        </p:spPr>
      </p:pic>
      <p:pic>
        <p:nvPicPr>
          <p:cNvPr id="12" name="Graphic 11" descr="Confetti ball with solid fill">
            <a:extLst>
              <a:ext uri="{FF2B5EF4-FFF2-40B4-BE49-F238E27FC236}">
                <a16:creationId xmlns:a16="http://schemas.microsoft.com/office/drawing/2014/main" id="{FA1F3752-476B-DE92-EB68-D30E00B05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26040" y="407879"/>
            <a:ext cx="1193520" cy="1193520"/>
          </a:xfrm>
          <a:prstGeom prst="rect">
            <a:avLst/>
          </a:prstGeom>
        </p:spPr>
      </p:pic>
      <p:pic>
        <p:nvPicPr>
          <p:cNvPr id="3" name="Picture 2" descr="A table of data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7E1C64D8-14AF-24C4-BE30-08BD7EEC43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0955" y="2333702"/>
            <a:ext cx="10626090" cy="767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19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"/>
          <p:cNvSpPr txBox="1"/>
          <p:nvPr/>
        </p:nvSpPr>
        <p:spPr>
          <a:xfrm>
            <a:off x="0" y="431291"/>
            <a:ext cx="18288000" cy="1418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Countries &amp; Popularity</a:t>
            </a:r>
            <a:endParaRPr sz="1100" dirty="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F4C4CAF-DA17-6FB4-3F94-090C185DD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032923"/>
              </p:ext>
            </p:extLst>
          </p:nvPr>
        </p:nvGraphicFramePr>
        <p:xfrm>
          <a:off x="1082040" y="2636620"/>
          <a:ext cx="16123920" cy="4599256"/>
        </p:xfrm>
        <a:graphic>
          <a:graphicData uri="http://schemas.openxmlformats.org/drawingml/2006/table">
            <a:tbl>
              <a:tblPr rtl="1" firstRow="1">
                <a:tableStyleId>{69C7853C-536D-4A76-A0AE-DD22124D55A5}</a:tableStyleId>
              </a:tblPr>
              <a:tblGrid>
                <a:gridCol w="11854169">
                  <a:extLst>
                    <a:ext uri="{9D8B030D-6E8A-4147-A177-3AD203B41FA5}">
                      <a16:colId xmlns:a16="http://schemas.microsoft.com/office/drawing/2014/main" val="956775655"/>
                    </a:ext>
                  </a:extLst>
                </a:gridCol>
                <a:gridCol w="4269751">
                  <a:extLst>
                    <a:ext uri="{9D8B030D-6E8A-4147-A177-3AD203B41FA5}">
                      <a16:colId xmlns:a16="http://schemas.microsoft.com/office/drawing/2014/main" val="2327093799"/>
                    </a:ext>
                  </a:extLst>
                </a:gridCol>
              </a:tblGrid>
              <a:tr h="626524"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2600" b="1" dirty="0">
                          <a:effectLst/>
                        </a:rPr>
                        <a:t>Top Columns</a:t>
                      </a:r>
                    </a:p>
                  </a:txBody>
                  <a:tcPr marL="9174" marR="9174" marT="6116" marB="611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1C89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2600" b="1" dirty="0">
                          <a:effectLst/>
                        </a:rPr>
                        <a:t>Country</a:t>
                      </a:r>
                    </a:p>
                  </a:txBody>
                  <a:tcPr marL="9174" marR="9174" marT="6116" marB="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1C8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70790"/>
                  </a:ext>
                </a:extLst>
              </a:tr>
              <a:tr h="684621">
                <a:tc>
                  <a:txBody>
                    <a:bodyPr/>
                    <a:lstStyle/>
                    <a:p>
                      <a:pPr rtl="1" fontAlgn="b"/>
                      <a:r>
                        <a:rPr lang="en-US" sz="2600" dirty="0">
                          <a:effectLst/>
                        </a:rPr>
                        <a:t>  Audience Age, Reach, Post </a:t>
                      </a:r>
                      <a:r>
                        <a:rPr lang="en-US" sz="2600" dirty="0" err="1">
                          <a:effectLst/>
                        </a:rPr>
                        <a:t>Type_Link</a:t>
                      </a:r>
                      <a:r>
                        <a:rPr lang="en-US" sz="2600" dirty="0">
                          <a:effectLst/>
                        </a:rPr>
                        <a:t>, Post </a:t>
                      </a:r>
                      <a:r>
                        <a:rPr lang="en-US" sz="2600" dirty="0" err="1">
                          <a:effectLst/>
                        </a:rPr>
                        <a:t>Type_Video</a:t>
                      </a:r>
                      <a:r>
                        <a:rPr lang="en-US" sz="2600" dirty="0">
                          <a:effectLst/>
                        </a:rPr>
                        <a:t>, </a:t>
                      </a:r>
                      <a:r>
                        <a:rPr lang="en-US" sz="2600" dirty="0" err="1">
                          <a:effectLst/>
                        </a:rPr>
                        <a:t>Platform_LinkedIn</a:t>
                      </a:r>
                      <a:endParaRPr lang="en-US" sz="2600" dirty="0">
                        <a:effectLst/>
                      </a:endParaRPr>
                    </a:p>
                  </a:txBody>
                  <a:tcPr marL="0" marR="0" marT="6116" marB="611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FF2"/>
                    </a:solidFill>
                  </a:tcPr>
                </a:tc>
                <a:tc>
                  <a:txBody>
                    <a:bodyPr/>
                    <a:lstStyle/>
                    <a:p>
                      <a:pPr rtl="1" fontAlgn="b"/>
                      <a:r>
                        <a:rPr lang="en-US" sz="2600" dirty="0">
                          <a:effectLst/>
                        </a:rPr>
                        <a:t>  Burundi</a:t>
                      </a:r>
                    </a:p>
                  </a:txBody>
                  <a:tcPr marL="9174" marR="9174" marT="6116" marB="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798204"/>
                  </a:ext>
                </a:extLst>
              </a:tr>
              <a:tr h="684621">
                <a:tc>
                  <a:txBody>
                    <a:bodyPr/>
                    <a:lstStyle/>
                    <a:p>
                      <a:pPr rtl="1" fontAlgn="b"/>
                      <a:r>
                        <a:rPr lang="en-US" sz="2600" dirty="0">
                          <a:effectLst/>
                        </a:rPr>
                        <a:t>  Audience Age, Reach, </a:t>
                      </a:r>
                      <a:r>
                        <a:rPr lang="en-US" sz="2600" dirty="0" err="1">
                          <a:effectLst/>
                        </a:rPr>
                        <a:t>Gender_Other</a:t>
                      </a:r>
                      <a:r>
                        <a:rPr lang="en-US" sz="2600" dirty="0">
                          <a:effectLst/>
                        </a:rPr>
                        <a:t>, </a:t>
                      </a:r>
                      <a:r>
                        <a:rPr lang="en-US" sz="2600" dirty="0" err="1">
                          <a:effectLst/>
                        </a:rPr>
                        <a:t>Platform_LinkedIn</a:t>
                      </a:r>
                      <a:r>
                        <a:rPr lang="en-US" sz="2600" dirty="0">
                          <a:effectLst/>
                        </a:rPr>
                        <a:t>, </a:t>
                      </a:r>
                      <a:r>
                        <a:rPr lang="en-US" sz="2600" dirty="0" err="1">
                          <a:effectLst/>
                        </a:rPr>
                        <a:t>Platform_Facebook</a:t>
                      </a:r>
                      <a:endParaRPr lang="en-US" sz="2600" dirty="0">
                        <a:effectLst/>
                      </a:endParaRPr>
                    </a:p>
                  </a:txBody>
                  <a:tcPr marL="0" marR="0" marT="6116" marB="611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 fontAlgn="b"/>
                      <a:r>
                        <a:rPr lang="en-US" sz="2600" dirty="0">
                          <a:effectLst/>
                        </a:rPr>
                        <a:t>  Syrian Arab Republic</a:t>
                      </a:r>
                    </a:p>
                  </a:txBody>
                  <a:tcPr marL="9174" marR="9174" marT="6116" marB="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284522"/>
                  </a:ext>
                </a:extLst>
              </a:tr>
              <a:tr h="684621">
                <a:tc>
                  <a:txBody>
                    <a:bodyPr/>
                    <a:lstStyle/>
                    <a:p>
                      <a:pPr rtl="1" fontAlgn="b"/>
                      <a:r>
                        <a:rPr lang="en-US" sz="2600" dirty="0">
                          <a:effectLst/>
                        </a:rPr>
                        <a:t>  Audience Age, Reach, </a:t>
                      </a:r>
                      <a:r>
                        <a:rPr lang="en-US" sz="2600" dirty="0" err="1">
                          <a:effectLst/>
                        </a:rPr>
                        <a:t>Platform_LinkedIn</a:t>
                      </a:r>
                      <a:r>
                        <a:rPr lang="en-US" sz="2600" dirty="0">
                          <a:effectLst/>
                        </a:rPr>
                        <a:t>, </a:t>
                      </a:r>
                      <a:r>
                        <a:rPr lang="en-US" sz="2600" dirty="0" err="1">
                          <a:effectLst/>
                        </a:rPr>
                        <a:t>Gender_Other</a:t>
                      </a:r>
                      <a:r>
                        <a:rPr lang="en-US" sz="2600" dirty="0">
                          <a:effectLst/>
                        </a:rPr>
                        <a:t>, </a:t>
                      </a:r>
                      <a:r>
                        <a:rPr lang="en-US" sz="2600" dirty="0" err="1">
                          <a:effectLst/>
                        </a:rPr>
                        <a:t>Platform_Instagram</a:t>
                      </a:r>
                      <a:endParaRPr lang="en-US" sz="2600" dirty="0">
                        <a:effectLst/>
                      </a:endParaRPr>
                    </a:p>
                  </a:txBody>
                  <a:tcPr marL="0" marR="0" marT="6116" marB="611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FF2"/>
                    </a:solidFill>
                  </a:tcPr>
                </a:tc>
                <a:tc>
                  <a:txBody>
                    <a:bodyPr/>
                    <a:lstStyle/>
                    <a:p>
                      <a:pPr rtl="1" fontAlgn="b"/>
                      <a:r>
                        <a:rPr lang="en-US" sz="2600" dirty="0">
                          <a:effectLst/>
                        </a:rPr>
                        <a:t>  Central African Republic</a:t>
                      </a:r>
                    </a:p>
                  </a:txBody>
                  <a:tcPr marL="9174" marR="9174" marT="6116" marB="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938332"/>
                  </a:ext>
                </a:extLst>
              </a:tr>
              <a:tr h="684621">
                <a:tc>
                  <a:txBody>
                    <a:bodyPr/>
                    <a:lstStyle/>
                    <a:p>
                      <a:pPr rtl="1" fontAlgn="b"/>
                      <a:r>
                        <a:rPr lang="en-US" sz="2600" dirty="0">
                          <a:effectLst/>
                        </a:rPr>
                        <a:t>  Audience Age, Reach, Post </a:t>
                      </a:r>
                      <a:r>
                        <a:rPr lang="en-US" sz="2600" dirty="0" err="1">
                          <a:effectLst/>
                        </a:rPr>
                        <a:t>Type_Image</a:t>
                      </a:r>
                      <a:r>
                        <a:rPr lang="en-US" sz="2600" dirty="0">
                          <a:effectLst/>
                        </a:rPr>
                        <a:t>, Post </a:t>
                      </a:r>
                      <a:r>
                        <a:rPr lang="en-US" sz="2600" dirty="0" err="1">
                          <a:effectLst/>
                        </a:rPr>
                        <a:t>Type_Video</a:t>
                      </a:r>
                      <a:r>
                        <a:rPr lang="en-US" sz="2600" dirty="0">
                          <a:effectLst/>
                        </a:rPr>
                        <a:t>, </a:t>
                      </a:r>
                      <a:r>
                        <a:rPr lang="en-US" sz="2600" dirty="0" err="1">
                          <a:effectLst/>
                        </a:rPr>
                        <a:t>isInfluencer</a:t>
                      </a:r>
                      <a:endParaRPr lang="en-US" sz="2600" dirty="0">
                        <a:effectLst/>
                      </a:endParaRPr>
                    </a:p>
                  </a:txBody>
                  <a:tcPr marL="0" marR="0" marT="6116" marB="611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 fontAlgn="b"/>
                      <a:r>
                        <a:rPr lang="en-US" sz="2600" dirty="0">
                          <a:effectLst/>
                        </a:rPr>
                        <a:t>  Honduras</a:t>
                      </a:r>
                    </a:p>
                  </a:txBody>
                  <a:tcPr marL="9174" marR="9174" marT="6116" marB="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409845"/>
                  </a:ext>
                </a:extLst>
              </a:tr>
              <a:tr h="617124">
                <a:tc>
                  <a:txBody>
                    <a:bodyPr/>
                    <a:lstStyle/>
                    <a:p>
                      <a:pPr rtl="1" fontAlgn="b"/>
                      <a:r>
                        <a:rPr lang="en-US" sz="2600" dirty="0">
                          <a:effectLst/>
                        </a:rPr>
                        <a:t>  Audience Age, Reach, </a:t>
                      </a:r>
                      <a:r>
                        <a:rPr lang="en-US" sz="2600" dirty="0" err="1">
                          <a:effectLst/>
                        </a:rPr>
                        <a:t>Gender_Other</a:t>
                      </a:r>
                      <a:r>
                        <a:rPr lang="en-US" sz="2600" dirty="0">
                          <a:effectLst/>
                        </a:rPr>
                        <a:t>, </a:t>
                      </a:r>
                      <a:r>
                        <a:rPr lang="en-US" sz="2600" dirty="0" err="1">
                          <a:effectLst/>
                        </a:rPr>
                        <a:t>Gender_Male</a:t>
                      </a:r>
                      <a:r>
                        <a:rPr lang="en-US" sz="2600" dirty="0">
                          <a:effectLst/>
                        </a:rPr>
                        <a:t>, </a:t>
                      </a:r>
                      <a:r>
                        <a:rPr lang="en-US" sz="2600" dirty="0" err="1">
                          <a:effectLst/>
                        </a:rPr>
                        <a:t>Platform_LinkedIn</a:t>
                      </a:r>
                      <a:endParaRPr lang="en-US" sz="2600" dirty="0">
                        <a:effectLst/>
                      </a:endParaRPr>
                    </a:p>
                  </a:txBody>
                  <a:tcPr marL="0" marR="0" marT="6116" marB="611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FF2"/>
                    </a:solidFill>
                  </a:tcPr>
                </a:tc>
                <a:tc>
                  <a:txBody>
                    <a:bodyPr/>
                    <a:lstStyle/>
                    <a:p>
                      <a:pPr rtl="1" fontAlgn="b"/>
                      <a:r>
                        <a:rPr lang="en-US" sz="2600" dirty="0">
                          <a:effectLst/>
                        </a:rPr>
                        <a:t>  San Marino</a:t>
                      </a:r>
                    </a:p>
                  </a:txBody>
                  <a:tcPr marL="9174" marR="9174" marT="6116" marB="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59547"/>
                  </a:ext>
                </a:extLst>
              </a:tr>
              <a:tr h="617124">
                <a:tc>
                  <a:txBody>
                    <a:bodyPr/>
                    <a:lstStyle/>
                    <a:p>
                      <a:pPr rtl="1" fontAlgn="b"/>
                      <a:r>
                        <a:rPr lang="en-US" sz="2600" dirty="0">
                          <a:effectLst/>
                        </a:rPr>
                        <a:t>  Audience Age, Reach, </a:t>
                      </a:r>
                      <a:r>
                        <a:rPr lang="en-US" sz="2600" dirty="0" err="1">
                          <a:effectLst/>
                        </a:rPr>
                        <a:t>isInfluencer</a:t>
                      </a:r>
                      <a:r>
                        <a:rPr lang="en-US" sz="2600" dirty="0">
                          <a:effectLst/>
                        </a:rPr>
                        <a:t>, Post </a:t>
                      </a:r>
                      <a:r>
                        <a:rPr lang="en-US" sz="2600" dirty="0" err="1">
                          <a:effectLst/>
                        </a:rPr>
                        <a:t>Type_Video</a:t>
                      </a:r>
                      <a:r>
                        <a:rPr lang="en-US" sz="2600" dirty="0">
                          <a:effectLst/>
                        </a:rPr>
                        <a:t>, </a:t>
                      </a:r>
                      <a:r>
                        <a:rPr lang="en-US" sz="2600" dirty="0" err="1">
                          <a:effectLst/>
                        </a:rPr>
                        <a:t>Gender_Male</a:t>
                      </a:r>
                      <a:endParaRPr lang="en-US" sz="2600" dirty="0">
                        <a:effectLst/>
                      </a:endParaRPr>
                    </a:p>
                  </a:txBody>
                  <a:tcPr marL="0" marR="0" marT="6116" marB="611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 fontAlgn="b"/>
                      <a:r>
                        <a:rPr lang="en-US" sz="2600" dirty="0">
                          <a:effectLst/>
                        </a:rPr>
                        <a:t>  Israel</a:t>
                      </a:r>
                    </a:p>
                  </a:txBody>
                  <a:tcPr marL="9174" marR="9174" marT="6116" marB="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112756"/>
                  </a:ext>
                </a:extLst>
              </a:tr>
            </a:tbl>
          </a:graphicData>
        </a:graphic>
      </p:graphicFrame>
      <p:pic>
        <p:nvPicPr>
          <p:cNvPr id="30" name="Google Shape;151;p12">
            <a:extLst>
              <a:ext uri="{FF2B5EF4-FFF2-40B4-BE49-F238E27FC236}">
                <a16:creationId xmlns:a16="http://schemas.microsoft.com/office/drawing/2014/main" id="{5F8E1200-550B-ABA2-2E0F-3502170A6BE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" y="7421880"/>
            <a:ext cx="3566160" cy="270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476;p27">
            <a:extLst>
              <a:ext uri="{FF2B5EF4-FFF2-40B4-BE49-F238E27FC236}">
                <a16:creationId xmlns:a16="http://schemas.microsoft.com/office/drawing/2014/main" id="{B4C15630-6F35-55C9-3C34-D63D8446A90D}"/>
              </a:ext>
            </a:extLst>
          </p:cNvPr>
          <p:cNvSpPr/>
          <p:nvPr/>
        </p:nvSpPr>
        <p:spPr>
          <a:xfrm rot="289395">
            <a:off x="15054652" y="7761858"/>
            <a:ext cx="2447038" cy="2716262"/>
          </a:xfrm>
          <a:custGeom>
            <a:avLst/>
            <a:gdLst/>
            <a:ahLst/>
            <a:cxnLst/>
            <a:rect l="l" t="t" r="r" b="b"/>
            <a:pathLst>
              <a:path w="1050387" h="1203569" extrusionOk="0">
                <a:moveTo>
                  <a:pt x="0" y="0"/>
                </a:moveTo>
                <a:lnTo>
                  <a:pt x="1050387" y="0"/>
                </a:lnTo>
                <a:lnTo>
                  <a:pt x="1050387" y="1203569"/>
                </a:lnTo>
                <a:lnTo>
                  <a:pt x="0" y="12035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84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2"/>
          <p:cNvGrpSpPr/>
          <p:nvPr/>
        </p:nvGrpSpPr>
        <p:grpSpPr>
          <a:xfrm>
            <a:off x="-617415" y="3431524"/>
            <a:ext cx="13210375" cy="4187858"/>
            <a:chOff x="0" y="-9525"/>
            <a:chExt cx="3479276" cy="1102975"/>
          </a:xfrm>
        </p:grpSpPr>
        <p:sp>
          <p:nvSpPr>
            <p:cNvPr id="305" name="Google Shape;305;p22"/>
            <p:cNvSpPr/>
            <p:nvPr/>
          </p:nvSpPr>
          <p:spPr>
            <a:xfrm>
              <a:off x="0" y="0"/>
              <a:ext cx="3479276" cy="1093450"/>
            </a:xfrm>
            <a:custGeom>
              <a:avLst/>
              <a:gdLst/>
              <a:ahLst/>
              <a:cxnLst/>
              <a:rect l="l" t="t" r="r" b="b"/>
              <a:pathLst>
                <a:path w="3479276" h="1093450" extrusionOk="0">
                  <a:moveTo>
                    <a:pt x="16995" y="0"/>
                  </a:moveTo>
                  <a:lnTo>
                    <a:pt x="3462280" y="0"/>
                  </a:lnTo>
                  <a:cubicBezTo>
                    <a:pt x="3471666" y="0"/>
                    <a:pt x="3479276" y="7609"/>
                    <a:pt x="3479276" y="16995"/>
                  </a:cubicBezTo>
                  <a:lnTo>
                    <a:pt x="3479276" y="1076455"/>
                  </a:lnTo>
                  <a:cubicBezTo>
                    <a:pt x="3479276" y="1085841"/>
                    <a:pt x="3471666" y="1093450"/>
                    <a:pt x="3462280" y="1093450"/>
                  </a:cubicBezTo>
                  <a:lnTo>
                    <a:pt x="16995" y="1093450"/>
                  </a:lnTo>
                  <a:cubicBezTo>
                    <a:pt x="7609" y="1093450"/>
                    <a:pt x="0" y="1085841"/>
                    <a:pt x="0" y="1076455"/>
                  </a:cubicBezTo>
                  <a:lnTo>
                    <a:pt x="0" y="16995"/>
                  </a:lnTo>
                  <a:cubicBezTo>
                    <a:pt x="0" y="7609"/>
                    <a:pt x="7609" y="0"/>
                    <a:pt x="16995" y="0"/>
                  </a:cubicBezTo>
                  <a:close/>
                </a:path>
              </a:pathLst>
            </a:custGeom>
            <a:solidFill>
              <a:srgbClr val="01C892"/>
            </a:solidFill>
            <a:ln w="38100" cap="rnd" cmpd="sng">
              <a:solidFill>
                <a:srgbClr val="2828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2"/>
            <p:cNvSpPr txBox="1"/>
            <p:nvPr/>
          </p:nvSpPr>
          <p:spPr>
            <a:xfrm>
              <a:off x="0" y="-9525"/>
              <a:ext cx="3479276" cy="1102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" name="Google Shape;307;p22"/>
          <p:cNvSpPr txBox="1"/>
          <p:nvPr/>
        </p:nvSpPr>
        <p:spPr>
          <a:xfrm>
            <a:off x="1200299" y="3820203"/>
            <a:ext cx="8927111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b="1" i="0" u="none" strike="noStrike" cap="none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Summary and Future Research Avenues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800" b="1" i="0" u="none" strike="noStrike" cap="none" dirty="0">
              <a:solidFill>
                <a:srgbClr val="28282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9" name="Google Shape;309;p22"/>
          <p:cNvSpPr txBox="1"/>
          <p:nvPr/>
        </p:nvSpPr>
        <p:spPr>
          <a:xfrm>
            <a:off x="853171" y="147083"/>
            <a:ext cx="4611881" cy="317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742" b="1" i="0" u="none" strike="noStrike" cap="none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423280-BA38-3A99-822E-D919BBEC712D}"/>
              </a:ext>
            </a:extLst>
          </p:cNvPr>
          <p:cNvGrpSpPr/>
          <p:nvPr/>
        </p:nvGrpSpPr>
        <p:grpSpPr>
          <a:xfrm>
            <a:off x="7864319" y="3820203"/>
            <a:ext cx="11900658" cy="11618850"/>
            <a:chOff x="7114173" y="1478754"/>
            <a:chExt cx="14550749" cy="14313511"/>
          </a:xfrm>
        </p:grpSpPr>
        <p:sp>
          <p:nvSpPr>
            <p:cNvPr id="308" name="Google Shape;308;p22"/>
            <p:cNvSpPr/>
            <p:nvPr/>
          </p:nvSpPr>
          <p:spPr>
            <a:xfrm>
              <a:off x="8171873" y="2299216"/>
              <a:ext cx="13493049" cy="13493049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CB65"/>
            </a:solidFill>
            <a:ln w="38100" cap="sq" cmpd="sng">
              <a:solidFill>
                <a:srgbClr val="28282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10" name="Google Shape;310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14173" y="1478754"/>
              <a:ext cx="12661501" cy="107438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6"/>
          <p:cNvPicPr preferRelativeResize="0"/>
          <p:nvPr/>
        </p:nvPicPr>
        <p:blipFill rotWithShape="1">
          <a:blip r:embed="rId3">
            <a:alphaModFix/>
          </a:blip>
          <a:srcRect b="13088"/>
          <a:stretch/>
        </p:blipFill>
        <p:spPr>
          <a:xfrm>
            <a:off x="82893" y="4810448"/>
            <a:ext cx="5796951" cy="547655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6"/>
          <p:cNvSpPr txBox="1"/>
          <p:nvPr/>
        </p:nvSpPr>
        <p:spPr>
          <a:xfrm>
            <a:off x="3258558" y="660816"/>
            <a:ext cx="11770884" cy="167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1" i="0" u="none" strike="noStrike" cap="none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Let's summarize!</a:t>
            </a:r>
            <a:endParaRPr dirty="0"/>
          </a:p>
        </p:txBody>
      </p:sp>
      <p:sp>
        <p:nvSpPr>
          <p:cNvPr id="219" name="Google Shape;219;p16"/>
          <p:cNvSpPr txBox="1"/>
          <p:nvPr/>
        </p:nvSpPr>
        <p:spPr>
          <a:xfrm>
            <a:off x="8967879" y="2839013"/>
            <a:ext cx="5926986" cy="69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8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1" i="0" u="none" strike="noStrike" cap="none" dirty="0">
                <a:solidFill>
                  <a:srgbClr val="282828"/>
                </a:solidFill>
                <a:latin typeface="Asap SemiBold"/>
                <a:ea typeface="Asap SemiBold"/>
                <a:cs typeface="Asap SemiBold"/>
                <a:sym typeface="Asap SemiBold"/>
              </a:rPr>
              <a:t>Conclusion of Research</a:t>
            </a:r>
            <a:endParaRPr dirty="0"/>
          </a:p>
        </p:txBody>
      </p:sp>
      <p:sp>
        <p:nvSpPr>
          <p:cNvPr id="220" name="Google Shape;220;p16"/>
          <p:cNvSpPr txBox="1"/>
          <p:nvPr/>
        </p:nvSpPr>
        <p:spPr>
          <a:xfrm>
            <a:off x="8967878" y="5354302"/>
            <a:ext cx="6888119" cy="69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8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1" i="0" u="none" strike="noStrike" cap="none" dirty="0">
                <a:solidFill>
                  <a:srgbClr val="282828"/>
                </a:solidFill>
                <a:latin typeface="Asap SemiBold"/>
                <a:ea typeface="Asap SemiBold"/>
                <a:cs typeface="Asap SemiBold"/>
                <a:sym typeface="Asap SemiBold"/>
              </a:rPr>
              <a:t>Strategy for Content Creators</a:t>
            </a:r>
            <a:endParaRPr dirty="0"/>
          </a:p>
        </p:txBody>
      </p:sp>
      <p:sp>
        <p:nvSpPr>
          <p:cNvPr id="222" name="Google Shape;222;p16"/>
          <p:cNvSpPr txBox="1"/>
          <p:nvPr/>
        </p:nvSpPr>
        <p:spPr>
          <a:xfrm>
            <a:off x="8967883" y="3408656"/>
            <a:ext cx="838846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Our research highlights the diverse factors influencing social media post popularity across different countries.</a:t>
            </a:r>
            <a:endParaRPr dirty="0"/>
          </a:p>
        </p:txBody>
      </p:sp>
      <p:sp>
        <p:nvSpPr>
          <p:cNvPr id="223" name="Google Shape;223;p16"/>
          <p:cNvSpPr txBox="1"/>
          <p:nvPr/>
        </p:nvSpPr>
        <p:spPr>
          <a:xfrm>
            <a:off x="8967878" y="5923947"/>
            <a:ext cx="688811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By embracing a nuanced approach that considers both global trends and local specifics, content creators can craft strategies that resonate with their audience and achieve sustained engagement.</a:t>
            </a:r>
            <a:endParaRPr dirty="0"/>
          </a:p>
        </p:txBody>
      </p:sp>
      <p:sp>
        <p:nvSpPr>
          <p:cNvPr id="225" name="Google Shape;225;p16"/>
          <p:cNvSpPr/>
          <p:nvPr/>
        </p:nvSpPr>
        <p:spPr>
          <a:xfrm>
            <a:off x="6810969" y="2727334"/>
            <a:ext cx="1638269" cy="1638269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lnTo>
                  <a:pt x="406400" y="0"/>
                </a:lnTo>
                <a:close/>
              </a:path>
            </a:pathLst>
          </a:custGeom>
          <a:solidFill>
            <a:srgbClr val="FACB65"/>
          </a:solidFill>
          <a:ln w="38100" cap="sq" cmpd="sng">
            <a:solidFill>
              <a:srgbClr val="2828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6"/>
          <p:cNvSpPr/>
          <p:nvPr/>
        </p:nvSpPr>
        <p:spPr>
          <a:xfrm>
            <a:off x="6810969" y="5242623"/>
            <a:ext cx="1638269" cy="1638269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lnTo>
                  <a:pt x="406400" y="0"/>
                </a:lnTo>
                <a:close/>
              </a:path>
            </a:pathLst>
          </a:custGeom>
          <a:solidFill>
            <a:srgbClr val="FFFFFF"/>
          </a:solidFill>
          <a:ln w="38100" cap="sq" cmpd="sng">
            <a:solidFill>
              <a:srgbClr val="2828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6"/>
          <p:cNvSpPr txBox="1"/>
          <p:nvPr/>
        </p:nvSpPr>
        <p:spPr>
          <a:xfrm>
            <a:off x="7058417" y="3120232"/>
            <a:ext cx="1077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91" b="1" i="0" u="none" strike="noStrike" cap="none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/>
          </a:p>
        </p:txBody>
      </p:sp>
      <p:sp>
        <p:nvSpPr>
          <p:cNvPr id="229" name="Google Shape;229;p16"/>
          <p:cNvSpPr txBox="1"/>
          <p:nvPr/>
        </p:nvSpPr>
        <p:spPr>
          <a:xfrm>
            <a:off x="7058417" y="5635521"/>
            <a:ext cx="1077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91" b="1" i="0" u="none" strike="noStrike" cap="none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/>
          <p:nvPr/>
        </p:nvSpPr>
        <p:spPr>
          <a:xfrm>
            <a:off x="0" y="660816"/>
            <a:ext cx="18288000" cy="167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1" i="0" u="none" strike="noStrike" cap="none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Future Research Avenues</a:t>
            </a:r>
            <a:endParaRPr dirty="0"/>
          </a:p>
        </p:txBody>
      </p:sp>
      <p:sp>
        <p:nvSpPr>
          <p:cNvPr id="219" name="Google Shape;219;p16"/>
          <p:cNvSpPr txBox="1"/>
          <p:nvPr/>
        </p:nvSpPr>
        <p:spPr>
          <a:xfrm>
            <a:off x="3826534" y="2910249"/>
            <a:ext cx="5085861" cy="72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8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282828"/>
                </a:solidFill>
                <a:latin typeface="Asap SemiBold"/>
                <a:ea typeface="Asap SemiBold"/>
                <a:cs typeface="Asap SemiBold"/>
                <a:sym typeface="Asap SemiBold"/>
              </a:rPr>
              <a:t>Interplay Between Features</a:t>
            </a:r>
            <a:endParaRPr sz="1600" dirty="0"/>
          </a:p>
        </p:txBody>
      </p:sp>
      <p:sp>
        <p:nvSpPr>
          <p:cNvPr id="220" name="Google Shape;220;p16"/>
          <p:cNvSpPr txBox="1"/>
          <p:nvPr/>
        </p:nvSpPr>
        <p:spPr>
          <a:xfrm>
            <a:off x="3826534" y="5425538"/>
            <a:ext cx="5910595" cy="72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8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282828"/>
                </a:solidFill>
                <a:latin typeface="Asap SemiBold"/>
                <a:ea typeface="Asap SemiBold"/>
                <a:cs typeface="Asap SemiBold"/>
                <a:sym typeface="Asap SemiBold"/>
              </a:rPr>
              <a:t>Emerging Technologies</a:t>
            </a:r>
            <a:endParaRPr sz="1600" dirty="0"/>
          </a:p>
        </p:txBody>
      </p:sp>
      <p:sp>
        <p:nvSpPr>
          <p:cNvPr id="222" name="Google Shape;222;p16"/>
          <p:cNvSpPr txBox="1"/>
          <p:nvPr/>
        </p:nvSpPr>
        <p:spPr>
          <a:xfrm>
            <a:off x="3826538" y="3548904"/>
            <a:ext cx="1332521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Investigating the interplay between different features and their combined impact on post popularity could provide a more holistic understanding of social media dynamics.</a:t>
            </a:r>
            <a:endParaRPr sz="1600" dirty="0"/>
          </a:p>
        </p:txBody>
      </p:sp>
      <p:sp>
        <p:nvSpPr>
          <p:cNvPr id="223" name="Google Shape;223;p16"/>
          <p:cNvSpPr txBox="1"/>
          <p:nvPr/>
        </p:nvSpPr>
        <p:spPr>
          <a:xfrm>
            <a:off x="3826534" y="6064195"/>
            <a:ext cx="1332521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Exploring the role of emerging technologies, such as artificial intelligence and machine learning, in predicting and enhancing post performance presents exciting opportunities.</a:t>
            </a:r>
            <a:endParaRPr sz="1600" dirty="0"/>
          </a:p>
        </p:txBody>
      </p:sp>
      <p:sp>
        <p:nvSpPr>
          <p:cNvPr id="225" name="Google Shape;225;p16"/>
          <p:cNvSpPr/>
          <p:nvPr/>
        </p:nvSpPr>
        <p:spPr>
          <a:xfrm>
            <a:off x="1669625" y="2867582"/>
            <a:ext cx="1638269" cy="1638269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lnTo>
                  <a:pt x="406400" y="0"/>
                </a:lnTo>
                <a:close/>
              </a:path>
            </a:pathLst>
          </a:custGeom>
          <a:solidFill>
            <a:srgbClr val="FACB65"/>
          </a:solidFill>
          <a:ln w="38100" cap="sq" cmpd="sng">
            <a:solidFill>
              <a:srgbClr val="2828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6"/>
          <p:cNvSpPr/>
          <p:nvPr/>
        </p:nvSpPr>
        <p:spPr>
          <a:xfrm>
            <a:off x="1669625" y="5382871"/>
            <a:ext cx="1638269" cy="1638269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lnTo>
                  <a:pt x="406400" y="0"/>
                </a:lnTo>
                <a:close/>
              </a:path>
            </a:pathLst>
          </a:custGeom>
          <a:solidFill>
            <a:srgbClr val="FFFFFF"/>
          </a:solidFill>
          <a:ln w="38100" cap="sq" cmpd="sng">
            <a:solidFill>
              <a:srgbClr val="2828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6"/>
          <p:cNvSpPr txBox="1"/>
          <p:nvPr/>
        </p:nvSpPr>
        <p:spPr>
          <a:xfrm>
            <a:off x="1917073" y="3260480"/>
            <a:ext cx="1077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91" b="1" i="0" u="none" strike="noStrike" cap="none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/>
          </a:p>
        </p:txBody>
      </p:sp>
      <p:sp>
        <p:nvSpPr>
          <p:cNvPr id="229" name="Google Shape;229;p16"/>
          <p:cNvSpPr txBox="1"/>
          <p:nvPr/>
        </p:nvSpPr>
        <p:spPr>
          <a:xfrm>
            <a:off x="1917073" y="5775769"/>
            <a:ext cx="1077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91" b="1" i="0" u="none" strike="noStrike" cap="none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7237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20"/>
          <p:cNvGrpSpPr/>
          <p:nvPr/>
        </p:nvGrpSpPr>
        <p:grpSpPr>
          <a:xfrm>
            <a:off x="125" y="3166600"/>
            <a:ext cx="18287716" cy="3122286"/>
            <a:chOff x="0" y="-9525"/>
            <a:chExt cx="5342599" cy="822325"/>
          </a:xfrm>
        </p:grpSpPr>
        <p:sp>
          <p:nvSpPr>
            <p:cNvPr id="288" name="Google Shape;288;p20"/>
            <p:cNvSpPr/>
            <p:nvPr/>
          </p:nvSpPr>
          <p:spPr>
            <a:xfrm>
              <a:off x="0" y="0"/>
              <a:ext cx="5342599" cy="812800"/>
            </a:xfrm>
            <a:custGeom>
              <a:avLst/>
              <a:gdLst/>
              <a:ahLst/>
              <a:cxnLst/>
              <a:rect l="l" t="t" r="r" b="b"/>
              <a:pathLst>
                <a:path w="5342599" h="812800" extrusionOk="0">
                  <a:moveTo>
                    <a:pt x="0" y="0"/>
                  </a:moveTo>
                  <a:lnTo>
                    <a:pt x="5342599" y="0"/>
                  </a:lnTo>
                  <a:lnTo>
                    <a:pt x="534259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Google Shape;289;p20"/>
            <p:cNvSpPr txBox="1"/>
            <p:nvPr/>
          </p:nvSpPr>
          <p:spPr>
            <a:xfrm>
              <a:off x="0" y="-9525"/>
              <a:ext cx="5342599" cy="822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0" name="Google Shape;290;p20"/>
          <p:cNvPicPr preferRelativeResize="0"/>
          <p:nvPr/>
        </p:nvPicPr>
        <p:blipFill rotWithShape="1">
          <a:blip r:embed="rId3">
            <a:alphaModFix/>
          </a:blip>
          <a:srcRect t="37034" b="11751"/>
          <a:stretch/>
        </p:blipFill>
        <p:spPr>
          <a:xfrm>
            <a:off x="0" y="0"/>
            <a:ext cx="18288000" cy="624384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0"/>
          <p:cNvSpPr txBox="1"/>
          <p:nvPr/>
        </p:nvSpPr>
        <p:spPr>
          <a:xfrm>
            <a:off x="1157791" y="7555112"/>
            <a:ext cx="11481000" cy="1320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Thanks for listening!</a:t>
            </a:r>
            <a:endParaRPr sz="2400" dirty="0"/>
          </a:p>
        </p:txBody>
      </p:sp>
      <p:pic>
        <p:nvPicPr>
          <p:cNvPr id="2" name="Google Shape;236;p17">
            <a:extLst>
              <a:ext uri="{FF2B5EF4-FFF2-40B4-BE49-F238E27FC236}">
                <a16:creationId xmlns:a16="http://schemas.microsoft.com/office/drawing/2014/main" id="{6DB625CC-B444-61E0-1551-0F7B988E73C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1983" r="75339" b="22989"/>
          <a:stretch/>
        </p:blipFill>
        <p:spPr>
          <a:xfrm flipH="1">
            <a:off x="14607757" y="7606712"/>
            <a:ext cx="2667647" cy="2537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E7DCD56-2588-FD9C-564A-99A264C2C8A7}"/>
              </a:ext>
            </a:extLst>
          </p:cNvPr>
          <p:cNvGrpSpPr/>
          <p:nvPr/>
        </p:nvGrpSpPr>
        <p:grpSpPr>
          <a:xfrm>
            <a:off x="12146281" y="6549520"/>
            <a:ext cx="3291840" cy="1665773"/>
            <a:chOff x="11795759" y="6047723"/>
            <a:chExt cx="3753419" cy="1725622"/>
          </a:xfrm>
        </p:grpSpPr>
        <p:pic>
          <p:nvPicPr>
            <p:cNvPr id="4" name="Google Shape;108;p9">
              <a:extLst>
                <a:ext uri="{FF2B5EF4-FFF2-40B4-BE49-F238E27FC236}">
                  <a16:creationId xmlns:a16="http://schemas.microsoft.com/office/drawing/2014/main" id="{44D11E99-3150-99FE-3E88-A6FFD310FE4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1795759" y="6047723"/>
              <a:ext cx="3753419" cy="1725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2A480D-F3BA-121D-8113-612E2024229B}"/>
                </a:ext>
              </a:extLst>
            </p:cNvPr>
            <p:cNvSpPr/>
            <p:nvPr/>
          </p:nvSpPr>
          <p:spPr>
            <a:xfrm>
              <a:off x="12238380" y="6363419"/>
              <a:ext cx="3041703" cy="745319"/>
            </a:xfrm>
            <a:prstGeom prst="rect">
              <a:avLst/>
            </a:prstGeom>
            <a:solidFill>
              <a:srgbClr val="FACB6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Google Shape;114;p9">
              <a:extLst>
                <a:ext uri="{FF2B5EF4-FFF2-40B4-BE49-F238E27FC236}">
                  <a16:creationId xmlns:a16="http://schemas.microsoft.com/office/drawing/2014/main" id="{B0CD59FE-C6BC-53EA-0671-2B8ECDFE2030}"/>
                </a:ext>
              </a:extLst>
            </p:cNvPr>
            <p:cNvSpPr txBox="1"/>
            <p:nvPr/>
          </p:nvSpPr>
          <p:spPr>
            <a:xfrm>
              <a:off x="12476276" y="6377448"/>
              <a:ext cx="2565909" cy="731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8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dirty="0">
                  <a:solidFill>
                    <a:srgbClr val="282828"/>
                  </a:solidFill>
                  <a:latin typeface="Asap"/>
                  <a:sym typeface="Asap"/>
                </a:rPr>
                <a:t>Group C</a:t>
              </a:r>
              <a:endParaRPr lang="en-US" sz="2400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1"/>
          <p:cNvGrpSpPr/>
          <p:nvPr/>
        </p:nvGrpSpPr>
        <p:grpSpPr>
          <a:xfrm>
            <a:off x="5703500" y="3435000"/>
            <a:ext cx="12830526" cy="4187886"/>
            <a:chOff x="0" y="-9525"/>
            <a:chExt cx="3479276" cy="1102975"/>
          </a:xfrm>
        </p:grpSpPr>
        <p:sp>
          <p:nvSpPr>
            <p:cNvPr id="141" name="Google Shape;141;p11"/>
            <p:cNvSpPr/>
            <p:nvPr/>
          </p:nvSpPr>
          <p:spPr>
            <a:xfrm>
              <a:off x="0" y="0"/>
              <a:ext cx="3479276" cy="1093450"/>
            </a:xfrm>
            <a:custGeom>
              <a:avLst/>
              <a:gdLst/>
              <a:ahLst/>
              <a:cxnLst/>
              <a:rect l="l" t="t" r="r" b="b"/>
              <a:pathLst>
                <a:path w="3479276" h="1093450" extrusionOk="0">
                  <a:moveTo>
                    <a:pt x="16995" y="0"/>
                  </a:moveTo>
                  <a:lnTo>
                    <a:pt x="3462280" y="0"/>
                  </a:lnTo>
                  <a:cubicBezTo>
                    <a:pt x="3471666" y="0"/>
                    <a:pt x="3479276" y="7609"/>
                    <a:pt x="3479276" y="16995"/>
                  </a:cubicBezTo>
                  <a:lnTo>
                    <a:pt x="3479276" y="1076455"/>
                  </a:lnTo>
                  <a:cubicBezTo>
                    <a:pt x="3479276" y="1085841"/>
                    <a:pt x="3471666" y="1093450"/>
                    <a:pt x="3462280" y="1093450"/>
                  </a:cubicBezTo>
                  <a:lnTo>
                    <a:pt x="16995" y="1093450"/>
                  </a:lnTo>
                  <a:cubicBezTo>
                    <a:pt x="7609" y="1093450"/>
                    <a:pt x="0" y="1085841"/>
                    <a:pt x="0" y="1076455"/>
                  </a:cubicBezTo>
                  <a:lnTo>
                    <a:pt x="0" y="16995"/>
                  </a:lnTo>
                  <a:cubicBezTo>
                    <a:pt x="0" y="7609"/>
                    <a:pt x="7609" y="0"/>
                    <a:pt x="16995" y="0"/>
                  </a:cubicBezTo>
                  <a:close/>
                </a:path>
              </a:pathLst>
            </a:custGeom>
            <a:solidFill>
              <a:srgbClr val="01C892"/>
            </a:solidFill>
            <a:ln w="38100" cap="rnd" cmpd="sng">
              <a:solidFill>
                <a:srgbClr val="2828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 txBox="1"/>
            <p:nvPr/>
          </p:nvSpPr>
          <p:spPr>
            <a:xfrm>
              <a:off x="0" y="-9525"/>
              <a:ext cx="3479276" cy="1102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1"/>
          <p:cNvSpPr/>
          <p:nvPr/>
        </p:nvSpPr>
        <p:spPr>
          <a:xfrm>
            <a:off x="-2238893" y="2113277"/>
            <a:ext cx="11464467" cy="1152032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ACB65"/>
          </a:solidFill>
          <a:ln w="38100" cap="sq" cmpd="sng">
            <a:solidFill>
              <a:srgbClr val="2828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1"/>
          <p:cNvSpPr txBox="1"/>
          <p:nvPr/>
        </p:nvSpPr>
        <p:spPr>
          <a:xfrm>
            <a:off x="12647419" y="147083"/>
            <a:ext cx="4611881" cy="3171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742" b="1" i="0" u="none" strike="noStrike" cap="none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/>
          </a:p>
        </p:txBody>
      </p:sp>
      <p:sp>
        <p:nvSpPr>
          <p:cNvPr id="145" name="Google Shape;145;p11"/>
          <p:cNvSpPr txBox="1"/>
          <p:nvPr/>
        </p:nvSpPr>
        <p:spPr>
          <a:xfrm>
            <a:off x="10408874" y="4328343"/>
            <a:ext cx="6850426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b="1" i="0" u="none" strike="noStrike" cap="none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The research question</a:t>
            </a:r>
          </a:p>
        </p:txBody>
      </p:sp>
      <p:pic>
        <p:nvPicPr>
          <p:cNvPr id="146" name="Google Shape;14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19805" y="767458"/>
            <a:ext cx="10595131" cy="9119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3"/>
          <p:cNvGrpSpPr/>
          <p:nvPr/>
        </p:nvGrpSpPr>
        <p:grpSpPr>
          <a:xfrm>
            <a:off x="9406185" y="2708047"/>
            <a:ext cx="3883078" cy="6093183"/>
            <a:chOff x="0" y="-9525"/>
            <a:chExt cx="1201571" cy="1604789"/>
          </a:xfrm>
        </p:grpSpPr>
        <p:sp>
          <p:nvSpPr>
            <p:cNvPr id="165" name="Google Shape;165;p13"/>
            <p:cNvSpPr/>
            <p:nvPr/>
          </p:nvSpPr>
          <p:spPr>
            <a:xfrm>
              <a:off x="0" y="0"/>
              <a:ext cx="1201571" cy="1595264"/>
            </a:xfrm>
            <a:custGeom>
              <a:avLst/>
              <a:gdLst/>
              <a:ahLst/>
              <a:cxnLst/>
              <a:rect l="l" t="t" r="r" b="b"/>
              <a:pathLst>
                <a:path w="1201571" h="1595264" extrusionOk="0">
                  <a:moveTo>
                    <a:pt x="86545" y="0"/>
                  </a:moveTo>
                  <a:lnTo>
                    <a:pt x="1115026" y="0"/>
                  </a:lnTo>
                  <a:cubicBezTo>
                    <a:pt x="1162823" y="0"/>
                    <a:pt x="1201571" y="38748"/>
                    <a:pt x="1201571" y="86545"/>
                  </a:cubicBezTo>
                  <a:lnTo>
                    <a:pt x="1201571" y="1508719"/>
                  </a:lnTo>
                  <a:cubicBezTo>
                    <a:pt x="1201571" y="1556516"/>
                    <a:pt x="1162823" y="1595264"/>
                    <a:pt x="1115026" y="1595264"/>
                  </a:cubicBezTo>
                  <a:lnTo>
                    <a:pt x="86545" y="1595264"/>
                  </a:lnTo>
                  <a:cubicBezTo>
                    <a:pt x="38748" y="1595264"/>
                    <a:pt x="0" y="1556516"/>
                    <a:pt x="0" y="1508719"/>
                  </a:cubicBezTo>
                  <a:lnTo>
                    <a:pt x="0" y="86545"/>
                  </a:lnTo>
                  <a:cubicBezTo>
                    <a:pt x="0" y="38748"/>
                    <a:pt x="38748" y="0"/>
                    <a:pt x="8654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3"/>
            <p:cNvSpPr txBox="1"/>
            <p:nvPr/>
          </p:nvSpPr>
          <p:spPr>
            <a:xfrm>
              <a:off x="0" y="-9525"/>
              <a:ext cx="1201571" cy="1604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13"/>
          <p:cNvGrpSpPr/>
          <p:nvPr/>
        </p:nvGrpSpPr>
        <p:grpSpPr>
          <a:xfrm>
            <a:off x="4908763" y="2671882"/>
            <a:ext cx="3883078" cy="6093183"/>
            <a:chOff x="0" y="-9525"/>
            <a:chExt cx="1201571" cy="1604789"/>
          </a:xfrm>
        </p:grpSpPr>
        <p:sp>
          <p:nvSpPr>
            <p:cNvPr id="170" name="Google Shape;170;p13"/>
            <p:cNvSpPr/>
            <p:nvPr/>
          </p:nvSpPr>
          <p:spPr>
            <a:xfrm>
              <a:off x="0" y="0"/>
              <a:ext cx="1201571" cy="1595264"/>
            </a:xfrm>
            <a:custGeom>
              <a:avLst/>
              <a:gdLst/>
              <a:ahLst/>
              <a:cxnLst/>
              <a:rect l="l" t="t" r="r" b="b"/>
              <a:pathLst>
                <a:path w="1201571" h="1595264" extrusionOk="0">
                  <a:moveTo>
                    <a:pt x="86545" y="0"/>
                  </a:moveTo>
                  <a:lnTo>
                    <a:pt x="1115026" y="0"/>
                  </a:lnTo>
                  <a:cubicBezTo>
                    <a:pt x="1162823" y="0"/>
                    <a:pt x="1201571" y="38748"/>
                    <a:pt x="1201571" y="86545"/>
                  </a:cubicBezTo>
                  <a:lnTo>
                    <a:pt x="1201571" y="1508719"/>
                  </a:lnTo>
                  <a:cubicBezTo>
                    <a:pt x="1201571" y="1556516"/>
                    <a:pt x="1162823" y="1595264"/>
                    <a:pt x="1115026" y="1595264"/>
                  </a:cubicBezTo>
                  <a:lnTo>
                    <a:pt x="86545" y="1595264"/>
                  </a:lnTo>
                  <a:cubicBezTo>
                    <a:pt x="38748" y="1595264"/>
                    <a:pt x="0" y="1556516"/>
                    <a:pt x="0" y="1508719"/>
                  </a:cubicBezTo>
                  <a:lnTo>
                    <a:pt x="0" y="86545"/>
                  </a:lnTo>
                  <a:cubicBezTo>
                    <a:pt x="0" y="38748"/>
                    <a:pt x="38748" y="0"/>
                    <a:pt x="8654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3"/>
            <p:cNvSpPr txBox="1"/>
            <p:nvPr/>
          </p:nvSpPr>
          <p:spPr>
            <a:xfrm>
              <a:off x="0" y="-9525"/>
              <a:ext cx="1201571" cy="1604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13"/>
          <p:cNvGrpSpPr/>
          <p:nvPr/>
        </p:nvGrpSpPr>
        <p:grpSpPr>
          <a:xfrm>
            <a:off x="410334" y="2671882"/>
            <a:ext cx="3883078" cy="6093183"/>
            <a:chOff x="0" y="-9525"/>
            <a:chExt cx="1201571" cy="1604789"/>
          </a:xfrm>
        </p:grpSpPr>
        <p:sp>
          <p:nvSpPr>
            <p:cNvPr id="175" name="Google Shape;175;p13"/>
            <p:cNvSpPr/>
            <p:nvPr/>
          </p:nvSpPr>
          <p:spPr>
            <a:xfrm>
              <a:off x="0" y="0"/>
              <a:ext cx="1201571" cy="1595264"/>
            </a:xfrm>
            <a:custGeom>
              <a:avLst/>
              <a:gdLst/>
              <a:ahLst/>
              <a:cxnLst/>
              <a:rect l="l" t="t" r="r" b="b"/>
              <a:pathLst>
                <a:path w="1201571" h="1595264" extrusionOk="0">
                  <a:moveTo>
                    <a:pt x="86545" y="0"/>
                  </a:moveTo>
                  <a:lnTo>
                    <a:pt x="1115026" y="0"/>
                  </a:lnTo>
                  <a:cubicBezTo>
                    <a:pt x="1162823" y="0"/>
                    <a:pt x="1201571" y="38748"/>
                    <a:pt x="1201571" y="86545"/>
                  </a:cubicBezTo>
                  <a:lnTo>
                    <a:pt x="1201571" y="1508719"/>
                  </a:lnTo>
                  <a:cubicBezTo>
                    <a:pt x="1201571" y="1556516"/>
                    <a:pt x="1162823" y="1595264"/>
                    <a:pt x="1115026" y="1595264"/>
                  </a:cubicBezTo>
                  <a:lnTo>
                    <a:pt x="86545" y="1595264"/>
                  </a:lnTo>
                  <a:cubicBezTo>
                    <a:pt x="38748" y="1595264"/>
                    <a:pt x="0" y="1556516"/>
                    <a:pt x="0" y="1508719"/>
                  </a:cubicBezTo>
                  <a:lnTo>
                    <a:pt x="0" y="86545"/>
                  </a:lnTo>
                  <a:cubicBezTo>
                    <a:pt x="0" y="38748"/>
                    <a:pt x="38748" y="0"/>
                    <a:pt x="8654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 txBox="1"/>
            <p:nvPr/>
          </p:nvSpPr>
          <p:spPr>
            <a:xfrm>
              <a:off x="0" y="-9525"/>
              <a:ext cx="1201571" cy="1604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13"/>
          <p:cNvSpPr txBox="1"/>
          <p:nvPr/>
        </p:nvSpPr>
        <p:spPr>
          <a:xfrm>
            <a:off x="1643006" y="5983058"/>
            <a:ext cx="1417734" cy="69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1" i="0" u="none" strike="noStrike" cap="none" dirty="0">
                <a:solidFill>
                  <a:srgbClr val="282828"/>
                </a:solidFill>
                <a:latin typeface="Asap SemiBold"/>
                <a:ea typeface="Asap SemiBold"/>
                <a:cs typeface="Asap SemiBold"/>
                <a:sym typeface="Asap SemiBold"/>
              </a:rPr>
              <a:t>LinkedIn</a:t>
            </a:r>
            <a:endParaRPr dirty="0"/>
          </a:p>
        </p:txBody>
      </p:sp>
      <p:sp>
        <p:nvSpPr>
          <p:cNvPr id="180" name="Google Shape;180;p13"/>
          <p:cNvSpPr txBox="1"/>
          <p:nvPr/>
        </p:nvSpPr>
        <p:spPr>
          <a:xfrm>
            <a:off x="6007104" y="6007477"/>
            <a:ext cx="1798948" cy="69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1" i="0" u="none" strike="noStrike" cap="none" dirty="0">
                <a:solidFill>
                  <a:srgbClr val="282828"/>
                </a:solidFill>
                <a:latin typeface="Asap SemiBold"/>
                <a:ea typeface="Asap SemiBold"/>
                <a:cs typeface="Asap SemiBold"/>
                <a:sym typeface="Asap SemiBold"/>
              </a:rPr>
              <a:t>Twitter</a:t>
            </a:r>
            <a:endParaRPr dirty="0"/>
          </a:p>
        </p:txBody>
      </p:sp>
      <p:sp>
        <p:nvSpPr>
          <p:cNvPr id="181" name="Google Shape;181;p13"/>
          <p:cNvSpPr txBox="1"/>
          <p:nvPr/>
        </p:nvSpPr>
        <p:spPr>
          <a:xfrm>
            <a:off x="10507215" y="6046489"/>
            <a:ext cx="1798948" cy="69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1" i="0" u="none" strike="noStrike" cap="none" dirty="0">
                <a:solidFill>
                  <a:srgbClr val="282828"/>
                </a:solidFill>
                <a:latin typeface="Asap SemiBold"/>
                <a:ea typeface="Asap SemiBold"/>
                <a:cs typeface="Asap SemiBold"/>
                <a:sym typeface="Asap SemiBold"/>
              </a:rPr>
              <a:t>Instagram</a:t>
            </a:r>
            <a:endParaRPr dirty="0"/>
          </a:p>
        </p:txBody>
      </p:sp>
      <p:sp>
        <p:nvSpPr>
          <p:cNvPr id="183" name="Google Shape;183;p13"/>
          <p:cNvSpPr txBox="1"/>
          <p:nvPr/>
        </p:nvSpPr>
        <p:spPr>
          <a:xfrm>
            <a:off x="501316" y="6802961"/>
            <a:ext cx="3792096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LinkedIn is a professional networking site for showcasing career achievements, job hunting, and connecting with industry peers.</a:t>
            </a:r>
            <a:endParaRPr dirty="0"/>
          </a:p>
        </p:txBody>
      </p:sp>
      <p:sp>
        <p:nvSpPr>
          <p:cNvPr id="184" name="Google Shape;184;p13"/>
          <p:cNvSpPr txBox="1"/>
          <p:nvPr/>
        </p:nvSpPr>
        <p:spPr>
          <a:xfrm>
            <a:off x="5093018" y="6811851"/>
            <a:ext cx="362712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Twitter is a microblogging platform for posting short messages, real-time updates, and engaging in global conversations.</a:t>
            </a:r>
            <a:endParaRPr dirty="0"/>
          </a:p>
        </p:txBody>
      </p:sp>
      <p:sp>
        <p:nvSpPr>
          <p:cNvPr id="185" name="Google Shape;185;p13"/>
          <p:cNvSpPr txBox="1"/>
          <p:nvPr/>
        </p:nvSpPr>
        <p:spPr>
          <a:xfrm>
            <a:off x="9787185" y="6839126"/>
            <a:ext cx="3239009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Instagram is a visual-focused social media platform for sharing photos and videos, known for its Stories feature and aesthetic content.</a:t>
            </a:r>
            <a:endParaRPr dirty="0"/>
          </a:p>
        </p:txBody>
      </p:sp>
      <p:grpSp>
        <p:nvGrpSpPr>
          <p:cNvPr id="9" name="Google Shape;169;p13">
            <a:extLst>
              <a:ext uri="{FF2B5EF4-FFF2-40B4-BE49-F238E27FC236}">
                <a16:creationId xmlns:a16="http://schemas.microsoft.com/office/drawing/2014/main" id="{771C3EF2-5C76-9433-0E74-B43E6F0D7896}"/>
              </a:ext>
            </a:extLst>
          </p:cNvPr>
          <p:cNvGrpSpPr/>
          <p:nvPr/>
        </p:nvGrpSpPr>
        <p:grpSpPr>
          <a:xfrm>
            <a:off x="13903607" y="2708047"/>
            <a:ext cx="3883078" cy="6093183"/>
            <a:chOff x="0" y="-9525"/>
            <a:chExt cx="1201571" cy="1604789"/>
          </a:xfrm>
        </p:grpSpPr>
        <p:sp>
          <p:nvSpPr>
            <p:cNvPr id="10" name="Google Shape;170;p13">
              <a:extLst>
                <a:ext uri="{FF2B5EF4-FFF2-40B4-BE49-F238E27FC236}">
                  <a16:creationId xmlns:a16="http://schemas.microsoft.com/office/drawing/2014/main" id="{945546B5-E78A-3EE3-88DF-C1F7BA16D762}"/>
                </a:ext>
              </a:extLst>
            </p:cNvPr>
            <p:cNvSpPr/>
            <p:nvPr/>
          </p:nvSpPr>
          <p:spPr>
            <a:xfrm>
              <a:off x="0" y="0"/>
              <a:ext cx="1201571" cy="1595264"/>
            </a:xfrm>
            <a:custGeom>
              <a:avLst/>
              <a:gdLst/>
              <a:ahLst/>
              <a:cxnLst/>
              <a:rect l="l" t="t" r="r" b="b"/>
              <a:pathLst>
                <a:path w="1201571" h="1595264" extrusionOk="0">
                  <a:moveTo>
                    <a:pt x="86545" y="0"/>
                  </a:moveTo>
                  <a:lnTo>
                    <a:pt x="1115026" y="0"/>
                  </a:lnTo>
                  <a:cubicBezTo>
                    <a:pt x="1162823" y="0"/>
                    <a:pt x="1201571" y="38748"/>
                    <a:pt x="1201571" y="86545"/>
                  </a:cubicBezTo>
                  <a:lnTo>
                    <a:pt x="1201571" y="1508719"/>
                  </a:lnTo>
                  <a:cubicBezTo>
                    <a:pt x="1201571" y="1556516"/>
                    <a:pt x="1162823" y="1595264"/>
                    <a:pt x="1115026" y="1595264"/>
                  </a:cubicBezTo>
                  <a:lnTo>
                    <a:pt x="86545" y="1595264"/>
                  </a:lnTo>
                  <a:cubicBezTo>
                    <a:pt x="38748" y="1595264"/>
                    <a:pt x="0" y="1556516"/>
                    <a:pt x="0" y="1508719"/>
                  </a:cubicBezTo>
                  <a:lnTo>
                    <a:pt x="0" y="86545"/>
                  </a:lnTo>
                  <a:cubicBezTo>
                    <a:pt x="0" y="38748"/>
                    <a:pt x="38748" y="0"/>
                    <a:pt x="8654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1;p13">
              <a:extLst>
                <a:ext uri="{FF2B5EF4-FFF2-40B4-BE49-F238E27FC236}">
                  <a16:creationId xmlns:a16="http://schemas.microsoft.com/office/drawing/2014/main" id="{24552C8F-F1EF-E9E5-A2DC-7D258CDB21EA}"/>
                </a:ext>
              </a:extLst>
            </p:cNvPr>
            <p:cNvSpPr txBox="1"/>
            <p:nvPr/>
          </p:nvSpPr>
          <p:spPr>
            <a:xfrm>
              <a:off x="0" y="-9525"/>
              <a:ext cx="1201571" cy="1604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80;p13">
            <a:extLst>
              <a:ext uri="{FF2B5EF4-FFF2-40B4-BE49-F238E27FC236}">
                <a16:creationId xmlns:a16="http://schemas.microsoft.com/office/drawing/2014/main" id="{DB5FB6D0-7789-F486-CD3B-4AE9EA02F905}"/>
              </a:ext>
            </a:extLst>
          </p:cNvPr>
          <p:cNvSpPr txBox="1"/>
          <p:nvPr/>
        </p:nvSpPr>
        <p:spPr>
          <a:xfrm>
            <a:off x="15041399" y="6007477"/>
            <a:ext cx="1798948" cy="69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1" i="0" u="none" strike="noStrike" cap="none" dirty="0">
                <a:solidFill>
                  <a:srgbClr val="282828"/>
                </a:solidFill>
                <a:latin typeface="Asap SemiBold"/>
                <a:ea typeface="Asap SemiBold"/>
                <a:cs typeface="Asap SemiBold"/>
                <a:sym typeface="Asap SemiBold"/>
              </a:rPr>
              <a:t>Facebook</a:t>
            </a:r>
            <a:endParaRPr dirty="0"/>
          </a:p>
        </p:txBody>
      </p:sp>
      <p:sp>
        <p:nvSpPr>
          <p:cNvPr id="15" name="Google Shape;184;p13">
            <a:extLst>
              <a:ext uri="{FF2B5EF4-FFF2-40B4-BE49-F238E27FC236}">
                <a16:creationId xmlns:a16="http://schemas.microsoft.com/office/drawing/2014/main" id="{4E77A1FC-5520-AAAA-4BA6-35260F9DBFA3}"/>
              </a:ext>
            </a:extLst>
          </p:cNvPr>
          <p:cNvSpPr txBox="1"/>
          <p:nvPr/>
        </p:nvSpPr>
        <p:spPr>
          <a:xfrm>
            <a:off x="14281918" y="6839126"/>
            <a:ext cx="3239009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Facebook is a social media platform for connecting with friends, sharing content, and engaging in various interest groups.</a:t>
            </a:r>
            <a:endParaRPr dirty="0"/>
          </a:p>
        </p:txBody>
      </p:sp>
      <p:pic>
        <p:nvPicPr>
          <p:cNvPr id="1028" name="Picture 4" descr="Linkedin Icon PNG vector in SVG, PDF, AI, CDR format">
            <a:extLst>
              <a:ext uri="{FF2B5EF4-FFF2-40B4-BE49-F238E27FC236}">
                <a16:creationId xmlns:a16="http://schemas.microsoft.com/office/drawing/2014/main" id="{DB58869D-19A0-A8BF-FDF0-61AA19720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915" y1="30000" x2="40878" y2="60154"/>
                        <a14:foregroundMark x1="40878" y1="60154" x2="41109" y2="60923"/>
                        <a14:foregroundMark x1="38337" y1="32000" x2="38106" y2="68308"/>
                        <a14:foregroundMark x1="39261" y1="68154" x2="46420" y2="51385"/>
                        <a14:foregroundMark x1="46420" y1="51385" x2="49076" y2="61846"/>
                        <a14:foregroundMark x1="49076" y1="61846" x2="52079" y2="51385"/>
                        <a14:foregroundMark x1="52079" y1="51385" x2="62587" y2="59231"/>
                        <a14:foregroundMark x1="60277" y1="42462" x2="50577" y2="47231"/>
                        <a14:foregroundMark x1="51848" y1="45692" x2="60508" y2="48154"/>
                        <a14:foregroundMark x1="60508" y1="48154" x2="63626" y2="64000"/>
                        <a14:foregroundMark x1="63626" y1="64000" x2="63279" y2="66462"/>
                        <a14:foregroundMark x1="62933" y1="67692" x2="61432" y2="43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36" y="2957483"/>
            <a:ext cx="4198082" cy="315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/Icons | Logopedia | Fandom">
            <a:extLst>
              <a:ext uri="{FF2B5EF4-FFF2-40B4-BE49-F238E27FC236}">
                <a16:creationId xmlns:a16="http://schemas.microsoft.com/office/drawing/2014/main" id="{7C4201DC-209E-A9F1-852A-176A2A9F5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765" y="3404587"/>
            <a:ext cx="2386217" cy="238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stagram - Free social icons">
            <a:extLst>
              <a:ext uri="{FF2B5EF4-FFF2-40B4-BE49-F238E27FC236}">
                <a16:creationId xmlns:a16="http://schemas.microsoft.com/office/drawing/2014/main" id="{5159099C-F14F-F01F-2B51-88EC5431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484" y="3237738"/>
            <a:ext cx="2713935" cy="271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witter icons for free download | Freepik">
            <a:extLst>
              <a:ext uri="{FF2B5EF4-FFF2-40B4-BE49-F238E27FC236}">
                <a16:creationId xmlns:a16="http://schemas.microsoft.com/office/drawing/2014/main" id="{12DD2E24-17FF-EC64-8DB8-0B7E68097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962" y="3348909"/>
            <a:ext cx="2368135" cy="236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Google Shape;182;p13"/>
          <p:cNvSpPr txBox="1"/>
          <p:nvPr/>
        </p:nvSpPr>
        <p:spPr>
          <a:xfrm>
            <a:off x="3258558" y="813216"/>
            <a:ext cx="11770800" cy="167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1" i="0" u="none" strike="noStrike" cap="none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Social Networks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ike Comment Share Images – Browse 56,720 Stock Photos, Vectors, and Video  | Adobe Stock">
            <a:extLst>
              <a:ext uri="{FF2B5EF4-FFF2-40B4-BE49-F238E27FC236}">
                <a16:creationId xmlns:a16="http://schemas.microsoft.com/office/drawing/2014/main" id="{49FF4402-C0C6-124A-1F8A-BC4FE433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983" r="91845">
                        <a14:foregroundMark x1="11674" y1="29444" x2="14936" y2="68056"/>
                        <a14:foregroundMark x1="7983" y1="40000" x2="8498" y2="62778"/>
                        <a14:foregroundMark x1="40773" y1="29444" x2="36567" y2="66111"/>
                        <a14:foregroundMark x1="36567" y1="66111" x2="33047" y2="39722"/>
                        <a14:foregroundMark x1="33047" y1="39722" x2="39485" y2="29722"/>
                        <a14:foregroundMark x1="39485" y1="29722" x2="44378" y2="46389"/>
                        <a14:foregroundMark x1="44378" y1="46389" x2="44464" y2="52778"/>
                        <a14:foregroundMark x1="43777" y1="57222" x2="34850" y2="66389"/>
                        <a14:foregroundMark x1="34850" y1="66389" x2="35279" y2="34444"/>
                        <a14:foregroundMark x1="35279" y1="34444" x2="40343" y2="38611"/>
                        <a14:foregroundMark x1="40343" y1="38611" x2="40343" y2="39167"/>
                        <a14:foregroundMark x1="14421" y1="24444" x2="17597" y2="39722"/>
                        <a14:foregroundMark x1="17597" y1="39722" x2="19399" y2="63056"/>
                        <a14:foregroundMark x1="18970" y1="36389" x2="22232" y2="65833"/>
                        <a14:foregroundMark x1="20601" y1="37222" x2="20172" y2="68056"/>
                        <a14:foregroundMark x1="20172" y1="68056" x2="19742" y2="68889"/>
                        <a14:foregroundMark x1="14163" y1="73333" x2="18541" y2="66667"/>
                        <a14:foregroundMark x1="31845" y1="60000" x2="40086" y2="74167"/>
                        <a14:foregroundMark x1="40086" y1="74167" x2="44549" y2="62778"/>
                        <a14:foregroundMark x1="44549" y1="62778" x2="45751" y2="45000"/>
                        <a14:foregroundMark x1="45751" y1="45000" x2="43519" y2="28056"/>
                        <a14:foregroundMark x1="43519" y1="28056" x2="38026" y2="24167"/>
                        <a14:foregroundMark x1="38026" y1="24167" x2="32961" y2="32778"/>
                        <a14:foregroundMark x1="32961" y1="32778" x2="31073" y2="49722"/>
                        <a14:foregroundMark x1="31073" y1="49722" x2="30901" y2="65000"/>
                        <a14:foregroundMark x1="30901" y1="65000" x2="31416" y2="67222"/>
                        <a14:foregroundMark x1="84034" y1="28333" x2="76824" y2="65000"/>
                        <a14:foregroundMark x1="76824" y1="65000" x2="83433" y2="75000"/>
                        <a14:foregroundMark x1="83433" y1="75000" x2="88927" y2="69444"/>
                        <a14:foregroundMark x1="88927" y1="69444" x2="90901" y2="52778"/>
                        <a14:foregroundMark x1="90901" y1="52778" x2="88927" y2="31944"/>
                        <a14:foregroundMark x1="88927" y1="31944" x2="83348" y2="53056"/>
                        <a14:foregroundMark x1="83348" y1="53056" x2="89099" y2="51667"/>
                        <a14:foregroundMark x1="89099" y1="51667" x2="89099" y2="49444"/>
                        <a14:foregroundMark x1="77768" y1="49722" x2="79914" y2="36111"/>
                        <a14:foregroundMark x1="79914" y1="36111" x2="89185" y2="35000"/>
                        <a14:foregroundMark x1="89185" y1="35000" x2="91845" y2="59444"/>
                        <a14:foregroundMark x1="11502" y1="50278" x2="10043" y2="6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910" y="704609"/>
            <a:ext cx="10058180" cy="310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52;p12"/>
          <p:cNvSpPr txBox="1"/>
          <p:nvPr/>
        </p:nvSpPr>
        <p:spPr>
          <a:xfrm>
            <a:off x="4968563" y="6459627"/>
            <a:ext cx="8350871" cy="167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1" i="0" u="none" strike="noStrike" cap="none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Popularity</a:t>
            </a:r>
            <a:endParaRPr dirty="0"/>
          </a:p>
        </p:txBody>
      </p:sp>
      <p:sp>
        <p:nvSpPr>
          <p:cNvPr id="3" name="Google Shape;159;p12"/>
          <p:cNvSpPr txBox="1"/>
          <p:nvPr/>
        </p:nvSpPr>
        <p:spPr>
          <a:xfrm>
            <a:off x="5721598" y="8364939"/>
            <a:ext cx="6844800" cy="46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Likes | Impression | Comments | Shares</a:t>
            </a:r>
            <a:endParaRPr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C2A8C8A3-5EDB-D88B-985B-1575FF61EBD3}"/>
              </a:ext>
            </a:extLst>
          </p:cNvPr>
          <p:cNvSpPr/>
          <p:nvPr/>
        </p:nvSpPr>
        <p:spPr>
          <a:xfrm rot="5400000">
            <a:off x="7467599" y="-1112947"/>
            <a:ext cx="3352800" cy="11064243"/>
          </a:xfrm>
          <a:prstGeom prst="rightBrace">
            <a:avLst>
              <a:gd name="adj1" fmla="val 75151"/>
              <a:gd name="adj2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oogle Shape;151;p12">
            <a:extLst>
              <a:ext uri="{FF2B5EF4-FFF2-40B4-BE49-F238E27FC236}">
                <a16:creationId xmlns:a16="http://schemas.microsoft.com/office/drawing/2014/main" id="{C3947CDC-6E2D-AE69-EB65-42BD39B173C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080" y="5764709"/>
            <a:ext cx="4831403" cy="35204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76;p27">
            <a:extLst>
              <a:ext uri="{FF2B5EF4-FFF2-40B4-BE49-F238E27FC236}">
                <a16:creationId xmlns:a16="http://schemas.microsoft.com/office/drawing/2014/main" id="{F359D374-FA92-13E9-E1D5-E67E7BCEBAE3}"/>
              </a:ext>
            </a:extLst>
          </p:cNvPr>
          <p:cNvSpPr/>
          <p:nvPr/>
        </p:nvSpPr>
        <p:spPr>
          <a:xfrm rot="21103253">
            <a:off x="14147936" y="5684909"/>
            <a:ext cx="2867227" cy="2949088"/>
          </a:xfrm>
          <a:custGeom>
            <a:avLst/>
            <a:gdLst/>
            <a:ahLst/>
            <a:cxnLst/>
            <a:rect l="l" t="t" r="r" b="b"/>
            <a:pathLst>
              <a:path w="1050387" h="1203569" extrusionOk="0">
                <a:moveTo>
                  <a:pt x="0" y="0"/>
                </a:moveTo>
                <a:lnTo>
                  <a:pt x="1050387" y="0"/>
                </a:lnTo>
                <a:lnTo>
                  <a:pt x="1050387" y="1203569"/>
                </a:lnTo>
                <a:lnTo>
                  <a:pt x="0" y="12035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/>
          <p:nvPr/>
        </p:nvSpPr>
        <p:spPr>
          <a:xfrm>
            <a:off x="1308920" y="1072733"/>
            <a:ext cx="8350871" cy="143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1" i="0" u="none" strike="noStrike" cap="none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157B5D-02E3-DD55-F90A-EA456B1540E2}"/>
              </a:ext>
            </a:extLst>
          </p:cNvPr>
          <p:cNvGrpSpPr/>
          <p:nvPr/>
        </p:nvGrpSpPr>
        <p:grpSpPr>
          <a:xfrm>
            <a:off x="1353164" y="4721297"/>
            <a:ext cx="3360420" cy="1110742"/>
            <a:chOff x="1028700" y="4721297"/>
            <a:chExt cx="3360420" cy="1110742"/>
          </a:xfrm>
        </p:grpSpPr>
        <p:sp>
          <p:nvSpPr>
            <p:cNvPr id="153" name="Google Shape;153;p12"/>
            <p:cNvSpPr/>
            <p:nvPr/>
          </p:nvSpPr>
          <p:spPr>
            <a:xfrm>
              <a:off x="1028700" y="4721297"/>
              <a:ext cx="3360420" cy="1110742"/>
            </a:xfrm>
            <a:custGeom>
              <a:avLst/>
              <a:gdLst/>
              <a:ahLst/>
              <a:cxnLst/>
              <a:rect l="l" t="t" r="r" b="b"/>
              <a:pathLst>
                <a:path w="1874469" h="292541" extrusionOk="0">
                  <a:moveTo>
                    <a:pt x="20668" y="0"/>
                  </a:moveTo>
                  <a:lnTo>
                    <a:pt x="1853801" y="0"/>
                  </a:lnTo>
                  <a:cubicBezTo>
                    <a:pt x="1865215" y="0"/>
                    <a:pt x="1874469" y="9253"/>
                    <a:pt x="1874469" y="20668"/>
                  </a:cubicBezTo>
                  <a:lnTo>
                    <a:pt x="1874469" y="271873"/>
                  </a:lnTo>
                  <a:cubicBezTo>
                    <a:pt x="1874469" y="283288"/>
                    <a:pt x="1865215" y="292541"/>
                    <a:pt x="1853801" y="292541"/>
                  </a:cubicBezTo>
                  <a:lnTo>
                    <a:pt x="20668" y="292541"/>
                  </a:lnTo>
                  <a:cubicBezTo>
                    <a:pt x="9253" y="292541"/>
                    <a:pt x="0" y="283288"/>
                    <a:pt x="0" y="271873"/>
                  </a:cubicBezTo>
                  <a:lnTo>
                    <a:pt x="0" y="20668"/>
                  </a:lnTo>
                  <a:cubicBezTo>
                    <a:pt x="0" y="9253"/>
                    <a:pt x="9253" y="0"/>
                    <a:pt x="20668" y="0"/>
                  </a:cubicBezTo>
                  <a:close/>
                </a:path>
              </a:pathLst>
            </a:custGeom>
            <a:solidFill>
              <a:srgbClr val="FACB65"/>
            </a:solidFill>
            <a:ln w="38100" cap="sq" cmpd="sng">
              <a:solidFill>
                <a:srgbClr val="28282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2"/>
            <p:cNvSpPr txBox="1"/>
            <p:nvPr/>
          </p:nvSpPr>
          <p:spPr>
            <a:xfrm>
              <a:off x="1042318" y="4927758"/>
              <a:ext cx="3346802" cy="697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8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99" b="1" dirty="0">
                  <a:solidFill>
                    <a:srgbClr val="282828"/>
                  </a:solidFill>
                  <a:latin typeface="Asap SemiBold"/>
                  <a:sym typeface="Asap SemiBold"/>
                </a:rPr>
                <a:t>Platform</a:t>
              </a:r>
              <a:endParaRPr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F787206-3A28-71F1-5363-286CB6593E8E}"/>
              </a:ext>
            </a:extLst>
          </p:cNvPr>
          <p:cNvGrpSpPr/>
          <p:nvPr/>
        </p:nvGrpSpPr>
        <p:grpSpPr>
          <a:xfrm>
            <a:off x="1299824" y="6340973"/>
            <a:ext cx="3467100" cy="1110742"/>
            <a:chOff x="975360" y="6340973"/>
            <a:chExt cx="3467100" cy="1110742"/>
          </a:xfrm>
        </p:grpSpPr>
        <p:sp>
          <p:nvSpPr>
            <p:cNvPr id="155" name="Google Shape;155;p12"/>
            <p:cNvSpPr/>
            <p:nvPr/>
          </p:nvSpPr>
          <p:spPr>
            <a:xfrm>
              <a:off x="1028700" y="6340973"/>
              <a:ext cx="3360420" cy="1110742"/>
            </a:xfrm>
            <a:custGeom>
              <a:avLst/>
              <a:gdLst/>
              <a:ahLst/>
              <a:cxnLst/>
              <a:rect l="l" t="t" r="r" b="b"/>
              <a:pathLst>
                <a:path w="1874469" h="292541" extrusionOk="0">
                  <a:moveTo>
                    <a:pt x="20668" y="0"/>
                  </a:moveTo>
                  <a:lnTo>
                    <a:pt x="1853801" y="0"/>
                  </a:lnTo>
                  <a:cubicBezTo>
                    <a:pt x="1865215" y="0"/>
                    <a:pt x="1874469" y="9253"/>
                    <a:pt x="1874469" y="20668"/>
                  </a:cubicBezTo>
                  <a:lnTo>
                    <a:pt x="1874469" y="271873"/>
                  </a:lnTo>
                  <a:cubicBezTo>
                    <a:pt x="1874469" y="283288"/>
                    <a:pt x="1865215" y="292541"/>
                    <a:pt x="1853801" y="292541"/>
                  </a:cubicBezTo>
                  <a:lnTo>
                    <a:pt x="20668" y="292541"/>
                  </a:lnTo>
                  <a:cubicBezTo>
                    <a:pt x="9253" y="292541"/>
                    <a:pt x="0" y="283288"/>
                    <a:pt x="0" y="271873"/>
                  </a:cubicBezTo>
                  <a:lnTo>
                    <a:pt x="0" y="20668"/>
                  </a:lnTo>
                  <a:cubicBezTo>
                    <a:pt x="0" y="9253"/>
                    <a:pt x="9253" y="0"/>
                    <a:pt x="20668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28282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2"/>
            <p:cNvSpPr txBox="1"/>
            <p:nvPr/>
          </p:nvSpPr>
          <p:spPr>
            <a:xfrm>
              <a:off x="975360" y="6518655"/>
              <a:ext cx="3467100" cy="697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8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99" b="1" i="0" u="none" strike="noStrike" cap="none" dirty="0">
                  <a:solidFill>
                    <a:srgbClr val="282828"/>
                  </a:solidFill>
                  <a:latin typeface="Asap SemiBold"/>
                  <a:ea typeface="Asap SemiBold"/>
                  <a:cs typeface="Asap SemiBold"/>
                  <a:sym typeface="Asap SemiBold"/>
                </a:rPr>
                <a:t>Post Type</a:t>
              </a:r>
              <a:endParaRPr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51CE03-B4A6-FB77-F1AA-1581595E8C78}"/>
              </a:ext>
            </a:extLst>
          </p:cNvPr>
          <p:cNvGrpSpPr/>
          <p:nvPr/>
        </p:nvGrpSpPr>
        <p:grpSpPr>
          <a:xfrm>
            <a:off x="1353164" y="7960650"/>
            <a:ext cx="3467100" cy="1110742"/>
            <a:chOff x="1028700" y="7960650"/>
            <a:chExt cx="3467100" cy="1110742"/>
          </a:xfrm>
        </p:grpSpPr>
        <p:sp>
          <p:nvSpPr>
            <p:cNvPr id="157" name="Google Shape;157;p12"/>
            <p:cNvSpPr/>
            <p:nvPr/>
          </p:nvSpPr>
          <p:spPr>
            <a:xfrm>
              <a:off x="1028700" y="7960650"/>
              <a:ext cx="3360420" cy="1110742"/>
            </a:xfrm>
            <a:custGeom>
              <a:avLst/>
              <a:gdLst/>
              <a:ahLst/>
              <a:cxnLst/>
              <a:rect l="l" t="t" r="r" b="b"/>
              <a:pathLst>
                <a:path w="1874469" h="292541" extrusionOk="0">
                  <a:moveTo>
                    <a:pt x="20668" y="0"/>
                  </a:moveTo>
                  <a:lnTo>
                    <a:pt x="1853801" y="0"/>
                  </a:lnTo>
                  <a:cubicBezTo>
                    <a:pt x="1865215" y="0"/>
                    <a:pt x="1874469" y="9253"/>
                    <a:pt x="1874469" y="20668"/>
                  </a:cubicBezTo>
                  <a:lnTo>
                    <a:pt x="1874469" y="271873"/>
                  </a:lnTo>
                  <a:cubicBezTo>
                    <a:pt x="1874469" y="283288"/>
                    <a:pt x="1865215" y="292541"/>
                    <a:pt x="1853801" y="292541"/>
                  </a:cubicBezTo>
                  <a:lnTo>
                    <a:pt x="20668" y="292541"/>
                  </a:lnTo>
                  <a:cubicBezTo>
                    <a:pt x="9253" y="292541"/>
                    <a:pt x="0" y="283288"/>
                    <a:pt x="0" y="271873"/>
                  </a:cubicBezTo>
                  <a:lnTo>
                    <a:pt x="0" y="20668"/>
                  </a:lnTo>
                  <a:cubicBezTo>
                    <a:pt x="0" y="9253"/>
                    <a:pt x="9253" y="0"/>
                    <a:pt x="20668" y="0"/>
                  </a:cubicBezTo>
                  <a:close/>
                </a:path>
              </a:pathLst>
            </a:custGeom>
            <a:solidFill>
              <a:srgbClr val="01C892"/>
            </a:solidFill>
            <a:ln w="38100" cap="sq" cmpd="sng">
              <a:solidFill>
                <a:srgbClr val="28282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2"/>
            <p:cNvSpPr txBox="1"/>
            <p:nvPr/>
          </p:nvSpPr>
          <p:spPr>
            <a:xfrm>
              <a:off x="1028700" y="8167111"/>
              <a:ext cx="3467100" cy="697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8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99" b="1" i="0" u="none" strike="noStrike" cap="none" dirty="0">
                  <a:solidFill>
                    <a:srgbClr val="282828"/>
                  </a:solidFill>
                  <a:latin typeface="Asap SemiBold"/>
                  <a:ea typeface="Asap SemiBold"/>
                  <a:cs typeface="Asap SemiBold"/>
                  <a:sym typeface="Asap SemiBold"/>
                </a:rPr>
                <a:t>Post Time</a:t>
              </a:r>
              <a:endParaRPr dirty="0"/>
            </a:p>
          </p:txBody>
        </p:sp>
      </p:grpSp>
      <p:sp>
        <p:nvSpPr>
          <p:cNvPr id="159" name="Google Shape;159;p12"/>
          <p:cNvSpPr txBox="1"/>
          <p:nvPr/>
        </p:nvSpPr>
        <p:spPr>
          <a:xfrm>
            <a:off x="1322538" y="2688485"/>
            <a:ext cx="6844800" cy="92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Our research question: What are the factors that most influence the popularity of a post?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DDE236-4616-B30F-3045-6963384D8229}"/>
              </a:ext>
            </a:extLst>
          </p:cNvPr>
          <p:cNvGrpSpPr/>
          <p:nvPr/>
        </p:nvGrpSpPr>
        <p:grpSpPr>
          <a:xfrm>
            <a:off x="5483327" y="7979345"/>
            <a:ext cx="3467100" cy="1110742"/>
            <a:chOff x="975360" y="6340973"/>
            <a:chExt cx="3467100" cy="1110742"/>
          </a:xfrm>
        </p:grpSpPr>
        <p:sp>
          <p:nvSpPr>
            <p:cNvPr id="6" name="Google Shape;155;p12">
              <a:extLst>
                <a:ext uri="{FF2B5EF4-FFF2-40B4-BE49-F238E27FC236}">
                  <a16:creationId xmlns:a16="http://schemas.microsoft.com/office/drawing/2014/main" id="{277B7FA3-2BD7-CB22-01BE-5C6F0D92D9D3}"/>
                </a:ext>
              </a:extLst>
            </p:cNvPr>
            <p:cNvSpPr/>
            <p:nvPr/>
          </p:nvSpPr>
          <p:spPr>
            <a:xfrm>
              <a:off x="1028700" y="6340973"/>
              <a:ext cx="3360420" cy="1110742"/>
            </a:xfrm>
            <a:custGeom>
              <a:avLst/>
              <a:gdLst/>
              <a:ahLst/>
              <a:cxnLst/>
              <a:rect l="l" t="t" r="r" b="b"/>
              <a:pathLst>
                <a:path w="1874469" h="292541" extrusionOk="0">
                  <a:moveTo>
                    <a:pt x="20668" y="0"/>
                  </a:moveTo>
                  <a:lnTo>
                    <a:pt x="1853801" y="0"/>
                  </a:lnTo>
                  <a:cubicBezTo>
                    <a:pt x="1865215" y="0"/>
                    <a:pt x="1874469" y="9253"/>
                    <a:pt x="1874469" y="20668"/>
                  </a:cubicBezTo>
                  <a:lnTo>
                    <a:pt x="1874469" y="271873"/>
                  </a:lnTo>
                  <a:cubicBezTo>
                    <a:pt x="1874469" y="283288"/>
                    <a:pt x="1865215" y="292541"/>
                    <a:pt x="1853801" y="292541"/>
                  </a:cubicBezTo>
                  <a:lnTo>
                    <a:pt x="20668" y="292541"/>
                  </a:lnTo>
                  <a:cubicBezTo>
                    <a:pt x="9253" y="292541"/>
                    <a:pt x="0" y="283288"/>
                    <a:pt x="0" y="271873"/>
                  </a:cubicBezTo>
                  <a:lnTo>
                    <a:pt x="0" y="20668"/>
                  </a:lnTo>
                  <a:cubicBezTo>
                    <a:pt x="0" y="9253"/>
                    <a:pt x="9253" y="0"/>
                    <a:pt x="20668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28282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6;p12">
              <a:extLst>
                <a:ext uri="{FF2B5EF4-FFF2-40B4-BE49-F238E27FC236}">
                  <a16:creationId xmlns:a16="http://schemas.microsoft.com/office/drawing/2014/main" id="{817B3A90-FFA9-A821-5A7C-48C2D6D42C0A}"/>
                </a:ext>
              </a:extLst>
            </p:cNvPr>
            <p:cNvSpPr txBox="1"/>
            <p:nvPr/>
          </p:nvSpPr>
          <p:spPr>
            <a:xfrm>
              <a:off x="975360" y="6518655"/>
              <a:ext cx="3467100" cy="697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8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99" b="1" i="0" u="none" strike="noStrike" cap="none" dirty="0">
                  <a:solidFill>
                    <a:srgbClr val="282828"/>
                  </a:solidFill>
                  <a:latin typeface="Asap SemiBold"/>
                  <a:ea typeface="Asap SemiBold"/>
                  <a:cs typeface="Asap SemiBold"/>
                  <a:sym typeface="Asap SemiBold"/>
                </a:rPr>
                <a:t>Gender</a:t>
              </a:r>
              <a:endParaRPr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25DA568-7DCC-1119-2DD1-BE36F9664D96}"/>
              </a:ext>
            </a:extLst>
          </p:cNvPr>
          <p:cNvGrpSpPr/>
          <p:nvPr/>
        </p:nvGrpSpPr>
        <p:grpSpPr>
          <a:xfrm>
            <a:off x="5536667" y="4704887"/>
            <a:ext cx="3467100" cy="1110742"/>
            <a:chOff x="1028700" y="7960650"/>
            <a:chExt cx="3467100" cy="1110742"/>
          </a:xfrm>
        </p:grpSpPr>
        <p:sp>
          <p:nvSpPr>
            <p:cNvPr id="9" name="Google Shape;157;p12">
              <a:extLst>
                <a:ext uri="{FF2B5EF4-FFF2-40B4-BE49-F238E27FC236}">
                  <a16:creationId xmlns:a16="http://schemas.microsoft.com/office/drawing/2014/main" id="{1B566039-76AA-81E0-620C-B2E820EE11B8}"/>
                </a:ext>
              </a:extLst>
            </p:cNvPr>
            <p:cNvSpPr/>
            <p:nvPr/>
          </p:nvSpPr>
          <p:spPr>
            <a:xfrm>
              <a:off x="1028700" y="7960650"/>
              <a:ext cx="3360420" cy="1110742"/>
            </a:xfrm>
            <a:custGeom>
              <a:avLst/>
              <a:gdLst/>
              <a:ahLst/>
              <a:cxnLst/>
              <a:rect l="l" t="t" r="r" b="b"/>
              <a:pathLst>
                <a:path w="1874469" h="292541" extrusionOk="0">
                  <a:moveTo>
                    <a:pt x="20668" y="0"/>
                  </a:moveTo>
                  <a:lnTo>
                    <a:pt x="1853801" y="0"/>
                  </a:lnTo>
                  <a:cubicBezTo>
                    <a:pt x="1865215" y="0"/>
                    <a:pt x="1874469" y="9253"/>
                    <a:pt x="1874469" y="20668"/>
                  </a:cubicBezTo>
                  <a:lnTo>
                    <a:pt x="1874469" y="271873"/>
                  </a:lnTo>
                  <a:cubicBezTo>
                    <a:pt x="1874469" y="283288"/>
                    <a:pt x="1865215" y="292541"/>
                    <a:pt x="1853801" y="292541"/>
                  </a:cubicBezTo>
                  <a:lnTo>
                    <a:pt x="20668" y="292541"/>
                  </a:lnTo>
                  <a:cubicBezTo>
                    <a:pt x="9253" y="292541"/>
                    <a:pt x="0" y="283288"/>
                    <a:pt x="0" y="271873"/>
                  </a:cubicBezTo>
                  <a:lnTo>
                    <a:pt x="0" y="20668"/>
                  </a:lnTo>
                  <a:cubicBezTo>
                    <a:pt x="0" y="9253"/>
                    <a:pt x="9253" y="0"/>
                    <a:pt x="20668" y="0"/>
                  </a:cubicBezTo>
                  <a:close/>
                </a:path>
              </a:pathLst>
            </a:custGeom>
            <a:solidFill>
              <a:srgbClr val="01C892"/>
            </a:solidFill>
            <a:ln w="38100" cap="sq" cmpd="sng">
              <a:solidFill>
                <a:srgbClr val="28282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8;p12">
              <a:extLst>
                <a:ext uri="{FF2B5EF4-FFF2-40B4-BE49-F238E27FC236}">
                  <a16:creationId xmlns:a16="http://schemas.microsoft.com/office/drawing/2014/main" id="{A1A3BFC9-EBD8-4DB2-08C7-7DA5D383E819}"/>
                </a:ext>
              </a:extLst>
            </p:cNvPr>
            <p:cNvSpPr txBox="1"/>
            <p:nvPr/>
          </p:nvSpPr>
          <p:spPr>
            <a:xfrm>
              <a:off x="1028700" y="8167111"/>
              <a:ext cx="3467100" cy="697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8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99" b="1" i="0" u="none" strike="noStrike" cap="none" dirty="0">
                  <a:solidFill>
                    <a:srgbClr val="282828"/>
                  </a:solidFill>
                  <a:latin typeface="Asap SemiBold"/>
                  <a:ea typeface="Asap SemiBold"/>
                  <a:cs typeface="Asap SemiBold"/>
                  <a:sym typeface="Asap SemiBold"/>
                </a:rPr>
                <a:t>Age</a:t>
              </a:r>
              <a:endParaRPr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931828-7BA7-8F58-85D0-7B78FFDCFE2A}"/>
              </a:ext>
            </a:extLst>
          </p:cNvPr>
          <p:cNvGrpSpPr/>
          <p:nvPr/>
        </p:nvGrpSpPr>
        <p:grpSpPr>
          <a:xfrm>
            <a:off x="5536667" y="6342116"/>
            <a:ext cx="3360420" cy="1110742"/>
            <a:chOff x="1028700" y="4721297"/>
            <a:chExt cx="3360420" cy="1110742"/>
          </a:xfrm>
        </p:grpSpPr>
        <p:sp>
          <p:nvSpPr>
            <p:cNvPr id="15" name="Google Shape;153;p12">
              <a:extLst>
                <a:ext uri="{FF2B5EF4-FFF2-40B4-BE49-F238E27FC236}">
                  <a16:creationId xmlns:a16="http://schemas.microsoft.com/office/drawing/2014/main" id="{8C232840-1943-7EB9-9673-07D33FDACDEF}"/>
                </a:ext>
              </a:extLst>
            </p:cNvPr>
            <p:cNvSpPr/>
            <p:nvPr/>
          </p:nvSpPr>
          <p:spPr>
            <a:xfrm>
              <a:off x="1028700" y="4721297"/>
              <a:ext cx="3360420" cy="1110742"/>
            </a:xfrm>
            <a:custGeom>
              <a:avLst/>
              <a:gdLst/>
              <a:ahLst/>
              <a:cxnLst/>
              <a:rect l="l" t="t" r="r" b="b"/>
              <a:pathLst>
                <a:path w="1874469" h="292541" extrusionOk="0">
                  <a:moveTo>
                    <a:pt x="20668" y="0"/>
                  </a:moveTo>
                  <a:lnTo>
                    <a:pt x="1853801" y="0"/>
                  </a:lnTo>
                  <a:cubicBezTo>
                    <a:pt x="1865215" y="0"/>
                    <a:pt x="1874469" y="9253"/>
                    <a:pt x="1874469" y="20668"/>
                  </a:cubicBezTo>
                  <a:lnTo>
                    <a:pt x="1874469" y="271873"/>
                  </a:lnTo>
                  <a:cubicBezTo>
                    <a:pt x="1874469" y="283288"/>
                    <a:pt x="1865215" y="292541"/>
                    <a:pt x="1853801" y="292541"/>
                  </a:cubicBezTo>
                  <a:lnTo>
                    <a:pt x="20668" y="292541"/>
                  </a:lnTo>
                  <a:cubicBezTo>
                    <a:pt x="9253" y="292541"/>
                    <a:pt x="0" y="283288"/>
                    <a:pt x="0" y="271873"/>
                  </a:cubicBezTo>
                  <a:lnTo>
                    <a:pt x="0" y="20668"/>
                  </a:lnTo>
                  <a:cubicBezTo>
                    <a:pt x="0" y="9253"/>
                    <a:pt x="9253" y="0"/>
                    <a:pt x="20668" y="0"/>
                  </a:cubicBezTo>
                  <a:close/>
                </a:path>
              </a:pathLst>
            </a:custGeom>
            <a:solidFill>
              <a:srgbClr val="FACB65"/>
            </a:solidFill>
            <a:ln w="38100" cap="sq" cmpd="sng">
              <a:solidFill>
                <a:srgbClr val="28282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4;p12">
              <a:extLst>
                <a:ext uri="{FF2B5EF4-FFF2-40B4-BE49-F238E27FC236}">
                  <a16:creationId xmlns:a16="http://schemas.microsoft.com/office/drawing/2014/main" id="{D4C373F4-B265-181B-BCF1-28912CCC19DA}"/>
                </a:ext>
              </a:extLst>
            </p:cNvPr>
            <p:cNvSpPr txBox="1"/>
            <p:nvPr/>
          </p:nvSpPr>
          <p:spPr>
            <a:xfrm>
              <a:off x="1042318" y="4927758"/>
              <a:ext cx="3273165" cy="697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8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99" b="1" dirty="0">
                  <a:solidFill>
                    <a:srgbClr val="282828"/>
                  </a:solidFill>
                  <a:latin typeface="Asap SemiBold"/>
                  <a:sym typeface="Asap SemiBold"/>
                </a:rPr>
                <a:t>Country</a:t>
              </a:r>
              <a:endParaRPr dirty="0"/>
            </a:p>
          </p:txBody>
        </p:sp>
      </p:grpSp>
      <p:sp>
        <p:nvSpPr>
          <p:cNvPr id="17" name="Google Shape;465;p27">
            <a:extLst>
              <a:ext uri="{FF2B5EF4-FFF2-40B4-BE49-F238E27FC236}">
                <a16:creationId xmlns:a16="http://schemas.microsoft.com/office/drawing/2014/main" id="{9E5277AE-89D3-530A-E6FB-8205A1B6D9FE}"/>
              </a:ext>
            </a:extLst>
          </p:cNvPr>
          <p:cNvSpPr/>
          <p:nvPr/>
        </p:nvSpPr>
        <p:spPr>
          <a:xfrm>
            <a:off x="11627023" y="2142702"/>
            <a:ext cx="4778475" cy="6965751"/>
          </a:xfrm>
          <a:custGeom>
            <a:avLst/>
            <a:gdLst/>
            <a:ahLst/>
            <a:cxnLst/>
            <a:rect l="l" t="t" r="r" b="b"/>
            <a:pathLst>
              <a:path w="1004144" h="1464931" extrusionOk="0">
                <a:moveTo>
                  <a:pt x="0" y="0"/>
                </a:moveTo>
                <a:lnTo>
                  <a:pt x="1004144" y="0"/>
                </a:lnTo>
                <a:lnTo>
                  <a:pt x="1004144" y="1464932"/>
                </a:lnTo>
                <a:lnTo>
                  <a:pt x="0" y="1464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37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950" y="5601305"/>
            <a:ext cx="4671451" cy="253885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7"/>
          <p:cNvSpPr txBox="1"/>
          <p:nvPr/>
        </p:nvSpPr>
        <p:spPr>
          <a:xfrm>
            <a:off x="894437" y="488369"/>
            <a:ext cx="12077126" cy="3344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977" b="1" i="0" u="none" strike="noStrike" cap="none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he-IL" sz="16977" b="1" i="0" u="none" strike="noStrike" cap="none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00</a:t>
            </a:r>
            <a:r>
              <a:rPr lang="en-US" sz="16977" b="1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he-IL" sz="16977" b="1" i="0" u="none" strike="noStrike" cap="none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000</a:t>
            </a:r>
            <a:endParaRPr dirty="0"/>
          </a:p>
        </p:txBody>
      </p:sp>
      <p:grpSp>
        <p:nvGrpSpPr>
          <p:cNvPr id="238" name="Google Shape;238;p17"/>
          <p:cNvGrpSpPr/>
          <p:nvPr/>
        </p:nvGrpSpPr>
        <p:grpSpPr>
          <a:xfrm>
            <a:off x="894439" y="3343167"/>
            <a:ext cx="12077126" cy="743460"/>
            <a:chOff x="0" y="-9525"/>
            <a:chExt cx="6756486" cy="415925"/>
          </a:xfrm>
        </p:grpSpPr>
        <p:sp>
          <p:nvSpPr>
            <p:cNvPr id="239" name="Google Shape;239;p17"/>
            <p:cNvSpPr/>
            <p:nvPr/>
          </p:nvSpPr>
          <p:spPr>
            <a:xfrm>
              <a:off x="0" y="0"/>
              <a:ext cx="6756485" cy="406400"/>
            </a:xfrm>
            <a:custGeom>
              <a:avLst/>
              <a:gdLst/>
              <a:ahLst/>
              <a:cxnLst/>
              <a:rect l="l" t="t" r="r" b="b"/>
              <a:pathLst>
                <a:path w="6756485" h="406400" extrusionOk="0">
                  <a:moveTo>
                    <a:pt x="6553285" y="0"/>
                  </a:moveTo>
                  <a:cubicBezTo>
                    <a:pt x="6665510" y="0"/>
                    <a:pt x="6756485" y="90976"/>
                    <a:pt x="6756485" y="203200"/>
                  </a:cubicBezTo>
                  <a:cubicBezTo>
                    <a:pt x="6756485" y="315424"/>
                    <a:pt x="6665510" y="406400"/>
                    <a:pt x="65532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C892"/>
            </a:solidFill>
            <a:ln w="38100" cap="sq" cmpd="sng">
              <a:solidFill>
                <a:srgbClr val="28282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7"/>
            <p:cNvSpPr txBox="1"/>
            <p:nvPr/>
          </p:nvSpPr>
          <p:spPr>
            <a:xfrm>
              <a:off x="0" y="-9525"/>
              <a:ext cx="6756486" cy="415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2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99" b="0" i="0" u="none" strike="noStrike" cap="none" dirty="0">
                  <a:solidFill>
                    <a:srgbClr val="282828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Our data is quite rich!</a:t>
              </a:r>
              <a:endParaRPr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C4701DC-3AA6-1825-734C-78589CE4DBED}"/>
              </a:ext>
            </a:extLst>
          </p:cNvPr>
          <p:cNvGrpSpPr/>
          <p:nvPr/>
        </p:nvGrpSpPr>
        <p:grpSpPr>
          <a:xfrm>
            <a:off x="6942975" y="1377148"/>
            <a:ext cx="11248401" cy="8909852"/>
            <a:chOff x="6942975" y="1377148"/>
            <a:chExt cx="11248401" cy="8909852"/>
          </a:xfrm>
        </p:grpSpPr>
        <p:pic>
          <p:nvPicPr>
            <p:cNvPr id="236" name="Google Shape;236;p17"/>
            <p:cNvPicPr preferRelativeResize="0"/>
            <p:nvPr/>
          </p:nvPicPr>
          <p:blipFill rotWithShape="1">
            <a:blip r:embed="rId4">
              <a:alphaModFix/>
            </a:blip>
            <a:srcRect b="22988"/>
            <a:stretch/>
          </p:blipFill>
          <p:spPr>
            <a:xfrm>
              <a:off x="6942975" y="1377148"/>
              <a:ext cx="11248401" cy="8909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28FE1C7-4408-8451-4B9F-9FA96932DEC7}"/>
                </a:ext>
              </a:extLst>
            </p:cNvPr>
            <p:cNvSpPr/>
            <p:nvPr/>
          </p:nvSpPr>
          <p:spPr>
            <a:xfrm>
              <a:off x="10774680" y="5798509"/>
              <a:ext cx="2438400" cy="2095811"/>
            </a:xfrm>
            <a:prstGeom prst="rect">
              <a:avLst/>
            </a:prstGeom>
            <a:solidFill>
              <a:srgbClr val="F5F5F5"/>
            </a:solidFill>
            <a:ln>
              <a:solidFill>
                <a:srgbClr val="F5F5F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E0B61DB-0276-4D30-1410-0B0ECFFB81A8}"/>
                </a:ext>
              </a:extLst>
            </p:cNvPr>
            <p:cNvSpPr/>
            <p:nvPr/>
          </p:nvSpPr>
          <p:spPr>
            <a:xfrm>
              <a:off x="11099800" y="7172960"/>
              <a:ext cx="1352457" cy="2011680"/>
            </a:xfrm>
            <a:prstGeom prst="rect">
              <a:avLst/>
            </a:prstGeom>
            <a:solidFill>
              <a:srgbClr val="F5F5F5"/>
            </a:solidFill>
            <a:ln>
              <a:solidFill>
                <a:srgbClr val="F5F5F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2" descr="Kaggle png images | PNGWing">
            <a:extLst>
              <a:ext uri="{FF2B5EF4-FFF2-40B4-BE49-F238E27FC236}">
                <a16:creationId xmlns:a16="http://schemas.microsoft.com/office/drawing/2014/main" id="{C659C8FF-BFA0-CA1B-C92A-66E8A78F5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5000" l="556" r="99167">
                        <a14:foregroundMark x1="7222" y1="43571" x2="7222" y2="43571"/>
                        <a14:foregroundMark x1="833" y1="61429" x2="833" y2="61429"/>
                        <a14:foregroundMark x1="20278" y1="67143" x2="20278" y2="67143"/>
                        <a14:foregroundMark x1="41111" y1="70714" x2="41111" y2="70714"/>
                        <a14:foregroundMark x1="65556" y1="92143" x2="65556" y2="92143"/>
                        <a14:foregroundMark x1="77500" y1="71429" x2="77500" y2="71429"/>
                        <a14:foregroundMark x1="90000" y1="69286" x2="90000" y2="69286"/>
                        <a14:foregroundMark x1="99444" y1="48571" x2="99444" y2="48571"/>
                        <a14:foregroundMark x1="38611" y1="95000" x2="38611" y2="9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380" y="5869940"/>
            <a:ext cx="34290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9A53E97-6A1E-A7F7-9463-BBA82D6F9E3B}"/>
              </a:ext>
            </a:extLst>
          </p:cNvPr>
          <p:cNvSpPr/>
          <p:nvPr/>
        </p:nvSpPr>
        <p:spPr>
          <a:xfrm>
            <a:off x="12882880" y="1415158"/>
            <a:ext cx="1534160" cy="1546482"/>
          </a:xfrm>
          <a:prstGeom prst="ellipse">
            <a:avLst/>
          </a:prstGeom>
          <a:solidFill>
            <a:schemeClr val="bg1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ython - Python Logo - CleanPNG / KissPNG">
            <a:extLst>
              <a:ext uri="{FF2B5EF4-FFF2-40B4-BE49-F238E27FC236}">
                <a16:creationId xmlns:a16="http://schemas.microsoft.com/office/drawing/2014/main" id="{3C2AA371-C067-68B7-DA75-60985148AD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16" t="23531" r="33713" b="23531"/>
          <a:stretch/>
        </p:blipFill>
        <p:spPr bwMode="auto">
          <a:xfrm>
            <a:off x="13051511" y="1668666"/>
            <a:ext cx="1196897" cy="115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956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4"/>
          <p:cNvGrpSpPr/>
          <p:nvPr/>
        </p:nvGrpSpPr>
        <p:grpSpPr>
          <a:xfrm>
            <a:off x="-617415" y="3431524"/>
            <a:ext cx="13210375" cy="4187858"/>
            <a:chOff x="0" y="-9525"/>
            <a:chExt cx="3479276" cy="1102975"/>
          </a:xfrm>
        </p:grpSpPr>
        <p:sp>
          <p:nvSpPr>
            <p:cNvPr id="191" name="Google Shape;191;p14"/>
            <p:cNvSpPr/>
            <p:nvPr/>
          </p:nvSpPr>
          <p:spPr>
            <a:xfrm>
              <a:off x="0" y="0"/>
              <a:ext cx="3479276" cy="1093450"/>
            </a:xfrm>
            <a:custGeom>
              <a:avLst/>
              <a:gdLst/>
              <a:ahLst/>
              <a:cxnLst/>
              <a:rect l="l" t="t" r="r" b="b"/>
              <a:pathLst>
                <a:path w="3479276" h="1093450" extrusionOk="0">
                  <a:moveTo>
                    <a:pt x="16995" y="0"/>
                  </a:moveTo>
                  <a:lnTo>
                    <a:pt x="3462280" y="0"/>
                  </a:lnTo>
                  <a:cubicBezTo>
                    <a:pt x="3471666" y="0"/>
                    <a:pt x="3479276" y="7609"/>
                    <a:pt x="3479276" y="16995"/>
                  </a:cubicBezTo>
                  <a:lnTo>
                    <a:pt x="3479276" y="1076455"/>
                  </a:lnTo>
                  <a:cubicBezTo>
                    <a:pt x="3479276" y="1085841"/>
                    <a:pt x="3471666" y="1093450"/>
                    <a:pt x="3462280" y="1093450"/>
                  </a:cubicBezTo>
                  <a:lnTo>
                    <a:pt x="16995" y="1093450"/>
                  </a:lnTo>
                  <a:cubicBezTo>
                    <a:pt x="7609" y="1093450"/>
                    <a:pt x="0" y="1085841"/>
                    <a:pt x="0" y="1076455"/>
                  </a:cubicBezTo>
                  <a:lnTo>
                    <a:pt x="0" y="16995"/>
                  </a:lnTo>
                  <a:cubicBezTo>
                    <a:pt x="0" y="7609"/>
                    <a:pt x="7609" y="0"/>
                    <a:pt x="16995" y="0"/>
                  </a:cubicBezTo>
                  <a:close/>
                </a:path>
              </a:pathLst>
            </a:custGeom>
            <a:solidFill>
              <a:srgbClr val="01C892"/>
            </a:solidFill>
            <a:ln w="38100" cap="rnd" cmpd="sng">
              <a:solidFill>
                <a:srgbClr val="2828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 txBox="1"/>
            <p:nvPr/>
          </p:nvSpPr>
          <p:spPr>
            <a:xfrm>
              <a:off x="0" y="-9525"/>
              <a:ext cx="3479276" cy="1102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14"/>
          <p:cNvSpPr txBox="1"/>
          <p:nvPr/>
        </p:nvSpPr>
        <p:spPr>
          <a:xfrm>
            <a:off x="1028700" y="4333098"/>
            <a:ext cx="9264162" cy="134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8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282828"/>
                </a:solidFill>
                <a:latin typeface="Asap Medium"/>
                <a:ea typeface="Asap Medium"/>
                <a:cs typeface="Asap Medium"/>
                <a:sym typeface="Asap Medium"/>
              </a:rPr>
              <a:t>Steps along the way</a:t>
            </a:r>
            <a:endParaRPr lang="en-US" sz="8000" dirty="0"/>
          </a:p>
        </p:txBody>
      </p:sp>
      <p:sp>
        <p:nvSpPr>
          <p:cNvPr id="195" name="Google Shape;195;p14"/>
          <p:cNvSpPr txBox="1"/>
          <p:nvPr/>
        </p:nvSpPr>
        <p:spPr>
          <a:xfrm>
            <a:off x="853171" y="147083"/>
            <a:ext cx="4611881" cy="317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742" b="1" i="0" u="none" strike="noStrike" cap="none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035782-623B-E466-CF97-57E8025490EC}"/>
              </a:ext>
            </a:extLst>
          </p:cNvPr>
          <p:cNvGrpSpPr/>
          <p:nvPr/>
        </p:nvGrpSpPr>
        <p:grpSpPr>
          <a:xfrm>
            <a:off x="9595677" y="2506115"/>
            <a:ext cx="11902516" cy="12898009"/>
            <a:chOff x="6596499" y="302176"/>
            <a:chExt cx="14497460" cy="15490049"/>
          </a:xfrm>
        </p:grpSpPr>
        <p:sp>
          <p:nvSpPr>
            <p:cNvPr id="194" name="Google Shape;194;p14"/>
            <p:cNvSpPr/>
            <p:nvPr/>
          </p:nvSpPr>
          <p:spPr>
            <a:xfrm>
              <a:off x="7600950" y="2299216"/>
              <a:ext cx="13493009" cy="13493009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CB65"/>
            </a:solidFill>
            <a:ln w="38100" cap="sq" cmpd="sng">
              <a:solidFill>
                <a:srgbClr val="28282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6" name="Google Shape;196;p14"/>
            <p:cNvPicPr preferRelativeResize="0"/>
            <p:nvPr/>
          </p:nvPicPr>
          <p:blipFill rotWithShape="1">
            <a:blip r:embed="rId3">
              <a:alphaModFix/>
            </a:blip>
            <a:srcRect b="28856"/>
            <a:stretch/>
          </p:blipFill>
          <p:spPr>
            <a:xfrm>
              <a:off x="6596499" y="302176"/>
              <a:ext cx="10827800" cy="99848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BADB7B0-6BD7-956F-661E-7C7F799A12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1257119"/>
              </p:ext>
            </p:extLst>
          </p:nvPr>
        </p:nvGraphicFramePr>
        <p:xfrm>
          <a:off x="232012" y="1657078"/>
          <a:ext cx="17823976" cy="6972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8" name="Google Shape;218;p16"/>
          <p:cNvSpPr txBox="1"/>
          <p:nvPr/>
        </p:nvSpPr>
        <p:spPr>
          <a:xfrm>
            <a:off x="0" y="660816"/>
            <a:ext cx="18288000" cy="167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1" i="0" u="none" strike="noStrike" cap="none" dirty="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Data Cleaning Process</a:t>
            </a:r>
            <a:endParaRPr dirty="0"/>
          </a:p>
        </p:txBody>
      </p:sp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6F2FC207-D228-0E5E-F433-01E7D70CB329}"/>
              </a:ext>
            </a:extLst>
          </p:cNvPr>
          <p:cNvSpPr/>
          <p:nvPr/>
        </p:nvSpPr>
        <p:spPr>
          <a:xfrm rot="5400000">
            <a:off x="17789199" y="6767683"/>
            <a:ext cx="765591" cy="650775"/>
          </a:xfrm>
          <a:prstGeom prst="flowChartExtract">
            <a:avLst/>
          </a:prstGeom>
          <a:solidFill>
            <a:srgbClr val="FACB65"/>
          </a:solidFill>
          <a:ln w="57150">
            <a:solidFill>
              <a:srgbClr val="01C89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67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996</Words>
  <Application>Microsoft Office PowerPoint</Application>
  <PresentationFormat>Custom</PresentationFormat>
  <Paragraphs>140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Asap</vt:lpstr>
      <vt:lpstr>Poor Richard</vt:lpstr>
      <vt:lpstr>Asap Medium</vt:lpstr>
      <vt:lpstr>Poppins</vt:lpstr>
      <vt:lpstr>Calibri</vt:lpstr>
      <vt:lpstr>Arial</vt:lpstr>
      <vt:lpstr>Asap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Yael Mariasin</dc:creator>
  <cp:lastModifiedBy>Yael Mariasin</cp:lastModifiedBy>
  <cp:revision>111</cp:revision>
  <dcterms:modified xsi:type="dcterms:W3CDTF">2024-07-16T09:40:37Z</dcterms:modified>
</cp:coreProperties>
</file>